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61" r:id="rId4"/>
    <p:sldId id="260" r:id="rId5"/>
    <p:sldId id="264" r:id="rId6"/>
    <p:sldId id="269" r:id="rId7"/>
    <p:sldId id="268" r:id="rId8"/>
    <p:sldId id="270" r:id="rId9"/>
    <p:sldId id="272" r:id="rId10"/>
    <p:sldId id="273" r:id="rId11"/>
    <p:sldId id="274" r:id="rId12"/>
    <p:sldId id="276" r:id="rId13"/>
    <p:sldId id="285" r:id="rId14"/>
    <p:sldId id="275" r:id="rId15"/>
    <p:sldId id="277" r:id="rId16"/>
    <p:sldId id="278" r:id="rId17"/>
    <p:sldId id="279" r:id="rId18"/>
    <p:sldId id="284" r:id="rId19"/>
    <p:sldId id="280" r:id="rId20"/>
    <p:sldId id="281" r:id="rId21"/>
    <p:sldId id="288" r:id="rId22"/>
    <p:sldId id="287"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Tree>
    <p:extLst>
      <p:ext uri="{BB962C8B-B14F-4D97-AF65-F5344CB8AC3E}">
        <p14:creationId xmlns:p14="http://schemas.microsoft.com/office/powerpoint/2010/main" val="3189724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solidFill>
                  <a:srgbClr val="696464"/>
                </a:solidFill>
              </a:rPr>
              <a:pPr/>
              <a:t>11/19/2014</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500309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solidFill>
                  <a:srgbClr val="696464"/>
                </a:solidFill>
              </a:rPr>
              <a:pPr/>
              <a:t>11/19/2014</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81590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solidFill>
                  <a:srgbClr val="696464"/>
                </a:solidFill>
              </a:rPr>
              <a:pPr/>
              <a:t>11/19/2014</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77330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solidFill>
                  <a:srgbClr val="696464"/>
                </a:solidFill>
              </a:rPr>
              <a:pPr/>
              <a:t>11/19/2014</a:t>
            </a:fld>
            <a:endParaRPr lang="en-US" dirty="0">
              <a:solidFill>
                <a:srgbClr val="696464"/>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dirty="0">
              <a:solidFill>
                <a:srgbClr val="696464"/>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1671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solidFill>
                  <a:srgbClr val="696464"/>
                </a:solidFill>
              </a:rPr>
              <a:pPr/>
              <a:t>11/19/2014</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702976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solidFill>
                  <a:srgbClr val="696464"/>
                </a:solidFill>
              </a:rPr>
              <a:pPr/>
              <a:t>11/19/2014</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349812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solidFill>
                  <a:srgbClr val="696464"/>
                </a:solidFill>
              </a:rPr>
              <a:pPr/>
              <a:t>11/19/2014</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2608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solidFill>
                  <a:srgbClr val="696464"/>
                </a:solidFill>
              </a:rPr>
              <a:pPr/>
              <a:t>11/19/2014</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79606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A16AA21-1863-4931-97CB-99D0A168701B}" type="datetimeFigureOut">
              <a:rPr lang="en-US" dirty="0">
                <a:solidFill>
                  <a:srgbClr val="696464"/>
                </a:solidFill>
              </a:rPr>
              <a:pPr/>
              <a:t>11/19/2014</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214654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772C379-9A7C-4C87-A116-CBE9F58B04C5}" type="datetimeFigureOut">
              <a:rPr lang="en-US" dirty="0">
                <a:solidFill>
                  <a:srgbClr val="696464"/>
                </a:solidFill>
              </a:rPr>
              <a:pPr/>
              <a:t>11/19/2014</a:t>
            </a:fld>
            <a:endParaRPr lang="en-US" dirty="0">
              <a:solidFill>
                <a:srgbClr val="696464"/>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722806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defTabSz="457200"/>
            <a:fld id="{8664C608-40B1-4030-A28D-5B74BC98ADCE}" type="datetimeFigureOut">
              <a:rPr lang="en-US" dirty="0">
                <a:solidFill>
                  <a:srgbClr val="696464"/>
                </a:solidFill>
              </a:rPr>
              <a:pPr defTabSz="457200"/>
              <a:t>11/19/2014</a:t>
            </a:fld>
            <a:endParaRPr lang="en-US" dirty="0">
              <a:solidFill>
                <a:srgbClr val="696464"/>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defTabSz="457200"/>
            <a:endParaRPr lang="en-US" dirty="0">
              <a:solidFill>
                <a:srgbClr val="696464"/>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defTabSz="457200"/>
            <a:fld id="{4FAB73BC-B049-4115-A692-8D63A059BFB8}" type="slidenum">
              <a:rPr lang="en-US" dirty="0"/>
              <a:pPr defTabSz="457200"/>
              <a:t>‹#›</a:t>
            </a:fld>
            <a:endParaRPr lang="en-US" dirty="0"/>
          </a:p>
        </p:txBody>
      </p:sp>
    </p:spTree>
    <p:extLst>
      <p:ext uri="{BB962C8B-B14F-4D97-AF65-F5344CB8AC3E}">
        <p14:creationId xmlns:p14="http://schemas.microsoft.com/office/powerpoint/2010/main" val="1741404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ctrTitle"/>
          </p:nvPr>
        </p:nvSpPr>
        <p:spPr>
          <a:xfrm>
            <a:off x="919980" y="1356786"/>
            <a:ext cx="10222941" cy="3034461"/>
          </a:xfrm>
        </p:spPr>
        <p:txBody>
          <a:bodyPr/>
          <a:lstStyle/>
          <a:p>
            <a:pPr algn="ctr"/>
            <a:r>
              <a:rPr lang="en-US" altLang="zh-TW" sz="5500" b="1" smtClean="0">
                <a:latin typeface="Cambria Math" panose="02040503050406030204" pitchFamily="18" charset="0"/>
                <a:ea typeface="Cambria Math" panose="02040503050406030204" pitchFamily="18" charset="0"/>
              </a:rPr>
              <a:t>Pricing and risk analysis of </a:t>
            </a:r>
            <a:br>
              <a:rPr lang="en-US" altLang="zh-TW" sz="5500" b="1" smtClean="0">
                <a:latin typeface="Cambria Math" panose="02040503050406030204" pitchFamily="18" charset="0"/>
                <a:ea typeface="Cambria Math" panose="02040503050406030204" pitchFamily="18" charset="0"/>
              </a:rPr>
            </a:br>
            <a:r>
              <a:rPr lang="en-US" altLang="zh-TW" sz="5500" b="1" smtClean="0">
                <a:latin typeface="Cambria Math" panose="02040503050406030204" pitchFamily="18" charset="0"/>
                <a:ea typeface="Cambria Math" panose="02040503050406030204" pitchFamily="18" charset="0"/>
              </a:rPr>
              <a:t>reverse mortgage loans</a:t>
            </a:r>
            <a:endParaRPr lang="zh-TW" altLang="en-US" sz="5500" b="1" dirty="0">
              <a:latin typeface="Cambria Math" panose="02040503050406030204" pitchFamily="18" charset="0"/>
            </a:endParaRPr>
          </a:p>
        </p:txBody>
      </p:sp>
      <p:sp>
        <p:nvSpPr>
          <p:cNvPr id="7" name="投影片編號版面配置區 3"/>
          <p:cNvSpPr>
            <a:spLocks noGrp="1"/>
          </p:cNvSpPr>
          <p:nvPr>
            <p:ph type="sldNum" sz="quarter" idx="4294967295"/>
          </p:nvPr>
        </p:nvSpPr>
        <p:spPr>
          <a:xfrm>
            <a:off x="9592733" y="4289334"/>
            <a:ext cx="1193868" cy="640080"/>
          </a:xfrm>
        </p:spPr>
        <p:txBody>
          <a:bodyPr/>
          <a:lstStyle/>
          <a:p>
            <a:r>
              <a:rPr lang="en-US" altLang="zh-TW" dirty="0" smtClean="0"/>
              <a:t>1</a:t>
            </a:r>
            <a:endParaRPr lang="zh-TW" altLang="en-US" dirty="0"/>
          </a:p>
        </p:txBody>
      </p:sp>
      <p:sp>
        <p:nvSpPr>
          <p:cNvPr id="8" name="矩形 7"/>
          <p:cNvSpPr/>
          <p:nvPr/>
        </p:nvSpPr>
        <p:spPr>
          <a:xfrm>
            <a:off x="8265210" y="5270561"/>
            <a:ext cx="2877711" cy="553998"/>
          </a:xfrm>
          <a:prstGeom prst="rect">
            <a:avLst/>
          </a:prstGeom>
        </p:spPr>
        <p:txBody>
          <a:bodyPr wrap="none">
            <a:spAutoFit/>
          </a:bodyPr>
          <a:lstStyle/>
          <a:p>
            <a:pPr defTabSz="457200"/>
            <a:r>
              <a:rPr lang="en-US" altLang="zh-TW" sz="3000" b="1" cap="all" dirty="0">
                <a:blipFill dpi="0" rotWithShape="1">
                  <a:blip r:embed="rId2"/>
                  <a:srcRect/>
                  <a:tile tx="6350" ty="-127000" sx="65000" sy="64000" flip="none" algn="tl"/>
                </a:blipFill>
                <a:latin typeface="標楷體" panose="03000509000000000000" pitchFamily="65" charset="-120"/>
              </a:rPr>
              <a:t>0253924</a:t>
            </a:r>
            <a:r>
              <a:rPr lang="zh-TW" altLang="en-US" sz="3000" b="1" cap="all" dirty="0">
                <a:blipFill dpi="0" rotWithShape="1">
                  <a:blip r:embed="rId2"/>
                  <a:srcRect/>
                  <a:tile tx="6350" ty="-127000" sx="65000" sy="64000" flip="none" algn="tl"/>
                </a:blipFill>
                <a:latin typeface="標楷體" panose="03000509000000000000" pitchFamily="65" charset="-120"/>
              </a:rPr>
              <a:t> 張錦炘</a:t>
            </a:r>
            <a:endParaRPr lang="zh-TW" altLang="en-US" sz="3000" b="1" dirty="0">
              <a:solidFill>
                <a:prstClr val="black"/>
              </a:solidFill>
              <a:latin typeface="標楷體" panose="03000509000000000000" pitchFamily="65" charset="-120"/>
            </a:endParaRPr>
          </a:p>
        </p:txBody>
      </p:sp>
      <p:sp>
        <p:nvSpPr>
          <p:cNvPr id="2" name="文字方塊 1"/>
          <p:cNvSpPr txBox="1"/>
          <p:nvPr/>
        </p:nvSpPr>
        <p:spPr>
          <a:xfrm>
            <a:off x="2047010" y="4554157"/>
            <a:ext cx="7325590" cy="369332"/>
          </a:xfrm>
          <a:prstGeom prst="rect">
            <a:avLst/>
          </a:prstGeom>
          <a:noFill/>
        </p:spPr>
        <p:txBody>
          <a:bodyPr wrap="square" rtlCol="0">
            <a:spAutoFit/>
          </a:bodyPr>
          <a:lstStyle/>
          <a:p>
            <a:pPr defTabSz="457200"/>
            <a:r>
              <a:rPr lang="zh-TW" altLang="en-US" dirty="0">
                <a:solidFill>
                  <a:prstClr val="black"/>
                </a:solidFill>
                <a:latin typeface="標楷體" panose="03000509000000000000" pitchFamily="65" charset="-120"/>
              </a:rPr>
              <a:t>原文作者</a:t>
            </a:r>
            <a:r>
              <a:rPr lang="en-US" altLang="zh-TW" dirty="0">
                <a:solidFill>
                  <a:prstClr val="black"/>
                </a:solidFill>
              </a:rPr>
              <a:t>:</a:t>
            </a:r>
            <a:r>
              <a:rPr lang="zh-TW" altLang="en-US" dirty="0">
                <a:solidFill>
                  <a:prstClr val="black"/>
                </a:solidFill>
              </a:rPr>
              <a:t> </a:t>
            </a:r>
            <a:r>
              <a:rPr lang="en-US" altLang="zh-TW" dirty="0" err="1" smtClean="0">
                <a:solidFill>
                  <a:prstClr val="black"/>
                </a:solidFill>
                <a:latin typeface="Times New Roman" panose="02020603050405020304" pitchFamily="18" charset="0"/>
                <a:cs typeface="Times New Roman" panose="02020603050405020304" pitchFamily="18" charset="0"/>
              </a:rPr>
              <a:t>Wenqiang</a:t>
            </a:r>
            <a:r>
              <a:rPr lang="en-US" altLang="zh-TW" dirty="0" smtClean="0">
                <a:solidFill>
                  <a:prstClr val="black"/>
                </a:solidFill>
                <a:latin typeface="Times New Roman" panose="02020603050405020304" pitchFamily="18" charset="0"/>
                <a:cs typeface="Times New Roman" panose="02020603050405020304" pitchFamily="18" charset="0"/>
              </a:rPr>
              <a:t> Shao, June 2014</a:t>
            </a:r>
            <a:endParaRPr lang="zh-TW"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49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We </a:t>
                </a:r>
                <a:r>
                  <a:rPr lang="en-US" altLang="zh-TW" sz="2400" dirty="0">
                    <a:latin typeface="Times New Roman" panose="02020603050405020304" pitchFamily="18" charset="0"/>
                    <a:cs typeface="Times New Roman" panose="02020603050405020304" pitchFamily="18" charset="0"/>
                  </a:rPr>
                  <a:t>assume that the costs for providing the NNEG are charged to the </a:t>
                </a:r>
                <a:r>
                  <a:rPr lang="en-US" altLang="zh-TW" sz="2400" dirty="0" smtClean="0">
                    <a:latin typeface="Times New Roman" panose="02020603050405020304" pitchFamily="18" charset="0"/>
                    <a:cs typeface="Times New Roman" panose="02020603050405020304" pitchFamily="18" charset="0"/>
                  </a:rPr>
                  <a:t>borrower in </a:t>
                </a:r>
                <a:r>
                  <a:rPr lang="en-US" altLang="zh-TW" sz="2400" dirty="0">
                    <a:latin typeface="Times New Roman" panose="02020603050405020304" pitchFamily="18" charset="0"/>
                    <a:cs typeface="Times New Roman" panose="02020603050405020304" pitchFamily="18" charset="0"/>
                  </a:rPr>
                  <a:t>the form of a mortgage insurance premium with a </a:t>
                </a:r>
                <a:r>
                  <a:rPr lang="en-US" altLang="zh-TW" sz="2400" dirty="0" smtClean="0">
                    <a:latin typeface="Times New Roman" panose="02020603050405020304" pitchFamily="18" charset="0"/>
                    <a:cs typeface="Times New Roman" panose="02020603050405020304" pitchFamily="18" charset="0"/>
                  </a:rPr>
                  <a:t>fixed </a:t>
                </a:r>
                <a:r>
                  <a:rPr lang="en-US" altLang="zh-TW" sz="2400" dirty="0">
                    <a:latin typeface="Times New Roman" panose="02020603050405020304" pitchFamily="18" charset="0"/>
                    <a:cs typeface="Times New Roman" panose="02020603050405020304" pitchFamily="18" charset="0"/>
                  </a:rPr>
                  <a:t>premium </a:t>
                </a:r>
                <a:r>
                  <a:rPr lang="en-US" altLang="zh-TW" sz="2400" dirty="0" smtClean="0">
                    <a:latin typeface="Times New Roman" panose="02020603050405020304" pitchFamily="18" charset="0"/>
                    <a:cs typeface="Times New Roman" panose="02020603050405020304" pitchFamily="18" charset="0"/>
                  </a:rPr>
                  <a:t>rate </a:t>
                </a:r>
                <a14:m>
                  <m:oMath xmlns:m="http://schemas.openxmlformats.org/officeDocument/2006/math">
                    <m:r>
                      <a:rPr lang="zh-TW" altLang="en-US" sz="2400" i="1" smtClean="0">
                        <a:latin typeface="Cambria Math" panose="02040503050406030204" pitchFamily="18" charset="0"/>
                        <a:cs typeface="Times New Roman" panose="02020603050405020304" pitchFamily="18" charset="0"/>
                      </a:rPr>
                      <m:t>𝜋</m:t>
                    </m:r>
                  </m:oMath>
                </a14:m>
                <a:r>
                  <a:rPr lang="en-US" altLang="zh-TW" sz="2400" dirty="0" smtClean="0">
                    <a:latin typeface="Times New Roman" panose="02020603050405020304" pitchFamily="18" charset="0"/>
                    <a:cs typeface="Times New Roman" panose="02020603050405020304" pitchFamily="18" charset="0"/>
                  </a:rPr>
                  <a:t> accumulated on </a:t>
                </a:r>
                <a:r>
                  <a:rPr lang="en-US" altLang="zh-TW" sz="2400" dirty="0">
                    <a:latin typeface="Times New Roman" panose="02020603050405020304" pitchFamily="18" charset="0"/>
                    <a:cs typeface="Times New Roman" panose="02020603050405020304" pitchFamily="18" charset="0"/>
                  </a:rPr>
                  <a:t>the outstanding loan </a:t>
                </a:r>
                <a:r>
                  <a:rPr lang="en-US" altLang="zh-TW" sz="2400" dirty="0" smtClean="0">
                    <a:latin typeface="Times New Roman" panose="02020603050405020304" pitchFamily="18" charset="0"/>
                    <a:cs typeface="Times New Roman" panose="02020603050405020304" pitchFamily="18" charset="0"/>
                  </a:rPr>
                  <a:t>amount.</a:t>
                </a:r>
              </a:p>
              <a:p>
                <a:r>
                  <a:rPr lang="en-US" altLang="zh-TW" sz="2400" dirty="0" smtClean="0">
                    <a:latin typeface="Times New Roman" panose="02020603050405020304" pitchFamily="18" charset="0"/>
                    <a:cs typeface="Times New Roman" panose="02020603050405020304" pitchFamily="18" charset="0"/>
                  </a:rPr>
                  <a:t>The </a:t>
                </a:r>
                <a:r>
                  <a:rPr lang="en-US" altLang="zh-TW" sz="2400" dirty="0">
                    <a:latin typeface="Times New Roman" panose="02020603050405020304" pitchFamily="18" charset="0"/>
                    <a:cs typeface="Times New Roman" panose="02020603050405020304" pitchFamily="18" charset="0"/>
                  </a:rPr>
                  <a:t>expected present value of the accumulated </a:t>
                </a:r>
                <a:r>
                  <a:rPr lang="en-US" altLang="zh-TW" sz="2400" dirty="0" smtClean="0">
                    <a:latin typeface="Times New Roman" panose="02020603050405020304" pitchFamily="18" charset="0"/>
                    <a:cs typeface="Times New Roman" panose="02020603050405020304" pitchFamily="18" charset="0"/>
                  </a:rPr>
                  <a:t>mortgage insurance </a:t>
                </a:r>
                <a:r>
                  <a:rPr lang="en-US" altLang="zh-TW" sz="2400" dirty="0">
                    <a:latin typeface="Times New Roman" panose="02020603050405020304" pitchFamily="18" charset="0"/>
                    <a:cs typeface="Times New Roman" panose="02020603050405020304" pitchFamily="18" charset="0"/>
                  </a:rPr>
                  <a:t>premium is given by</a:t>
                </a:r>
                <a:r>
                  <a:rPr lang="en-US" altLang="zh-TW" sz="2400" dirty="0" smtClean="0">
                    <a:latin typeface="Times New Roman" panose="02020603050405020304" pitchFamily="18" charset="0"/>
                    <a:cs typeface="Times New Roman" panose="02020603050405020304" pitchFamily="18" charset="0"/>
                  </a:rPr>
                  <a:t>:</a:t>
                </a:r>
              </a:p>
              <a:p>
                <a:endParaRPr lang="en-US" altLang="zh-TW" sz="240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𝑀𝐼𝑃</m:t>
                      </m:r>
                      <m:r>
                        <a:rPr lang="en-US" altLang="zh-TW" sz="2400" b="0" i="1" smtClean="0">
                          <a:latin typeface="Cambria Math" panose="02040503050406030204" pitchFamily="18" charset="0"/>
                          <a:cs typeface="Times New Roman" panose="02020603050405020304" pitchFamily="18" charset="0"/>
                        </a:rPr>
                        <m:t>=</m:t>
                      </m:r>
                      <m:r>
                        <a:rPr lang="zh-TW" altLang="en-US" sz="2400" b="0" i="1" smtClean="0">
                          <a:latin typeface="Cambria Math" panose="02040503050406030204" pitchFamily="18" charset="0"/>
                          <a:cs typeface="Times New Roman" panose="02020603050405020304" pitchFamily="18" charset="0"/>
                        </a:rPr>
                        <m:t>𝜋</m:t>
                      </m:r>
                      <m:nary>
                        <m:naryPr>
                          <m:chr m:val="∑"/>
                          <m:ctrlPr>
                            <a:rPr lang="zh-TW" altLang="en-US" sz="2400" b="0" i="1" smtClean="0">
                              <a:latin typeface="Cambria Math" panose="02040503050406030204" pitchFamily="18" charset="0"/>
                              <a:cs typeface="Times New Roman" panose="02020603050405020304" pitchFamily="18" charset="0"/>
                            </a:rPr>
                          </m:ctrlPr>
                        </m:naryPr>
                        <m:sub>
                          <m:r>
                            <m:rPr>
                              <m:brk m:alnAt="23"/>
                            </m:rP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=0</m:t>
                          </m:r>
                        </m:sub>
                        <m:sup>
                          <m:r>
                            <a:rPr lang="zh-TW" altLang="en-US" sz="2400" b="0" i="1" smtClean="0">
                              <a:latin typeface="Cambria Math" panose="02040503050406030204" pitchFamily="18" charset="0"/>
                              <a:cs typeface="Times New Roman" panose="02020603050405020304" pitchFamily="18" charset="0"/>
                            </a:rPr>
                            <m:t>𝜔</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𝑥</m:t>
                          </m:r>
                          <m:r>
                            <a:rPr lang="en-US" altLang="zh-TW" sz="2400" b="0" i="1" smtClean="0">
                              <a:latin typeface="Cambria Math" panose="02040503050406030204" pitchFamily="18" charset="0"/>
                              <a:cs typeface="Times New Roman" panose="02020603050405020304" pitchFamily="18" charset="0"/>
                            </a:rPr>
                            <m:t>−1</m:t>
                          </m:r>
                        </m:sup>
                        <m:e>
                          <m:r>
                            <a:rPr lang="en-US" altLang="zh-TW" sz="2400" b="0" i="1" smtClean="0">
                              <a:latin typeface="Cambria Math" panose="02040503050406030204" pitchFamily="18" charset="0"/>
                              <a:cs typeface="Times New Roman" panose="02020603050405020304" pitchFamily="18" charset="0"/>
                            </a:rPr>
                            <m:t>𝐸</m:t>
                          </m:r>
                          <m:r>
                            <a:rPr lang="en-US" altLang="zh-TW" sz="2400" b="0" i="1" smtClean="0">
                              <a:latin typeface="Cambria Math" panose="02040503050406030204" pitchFamily="18" charset="0"/>
                              <a:cs typeface="Times New Roman" panose="02020603050405020304" pitchFamily="18" charset="0"/>
                            </a:rPr>
                            <m:t>[</m:t>
                          </m:r>
                          <m:sSubSup>
                            <m:sSubSupPr>
                              <m:ctrlPr>
                                <a:rPr lang="en-US" altLang="zh-TW" sz="2400" b="0" i="1" smtClean="0">
                                  <a:latin typeface="Cambria Math" panose="02040503050406030204" pitchFamily="18" charset="0"/>
                                  <a:cs typeface="Times New Roman" panose="02020603050405020304" pitchFamily="18" charset="0"/>
                                </a:rPr>
                              </m:ctrlPr>
                            </m:sSubSupPr>
                            <m:e>
                              <m:sPre>
                                <m:sPrePr>
                                  <m:ctrlPr>
                                    <a:rPr lang="en-US" altLang="zh-TW" sz="2400" b="0" i="1" smtClean="0">
                                      <a:latin typeface="Cambria Math" panose="02040503050406030204" pitchFamily="18" charset="0"/>
                                      <a:cs typeface="Times New Roman" panose="02020603050405020304" pitchFamily="18" charset="0"/>
                                    </a:rPr>
                                  </m:ctrlPr>
                                </m:sPrePr>
                                <m:sub>
                                  <m:r>
                                    <a:rPr lang="en-US" altLang="zh-TW" sz="2400" b="0" i="1" smtClean="0">
                                      <a:latin typeface="Cambria Math" panose="02040503050406030204" pitchFamily="18" charset="0"/>
                                      <a:cs typeface="Times New Roman" panose="02020603050405020304" pitchFamily="18" charset="0"/>
                                    </a:rPr>
                                    <m:t>𝑡</m:t>
                                  </m:r>
                                </m:sub>
                                <m:sup/>
                                <m:e>
                                  <m:r>
                                    <a:rPr lang="en-US" altLang="zh-TW" b="0" i="1" smtClean="0">
                                      <a:latin typeface="Cambria Math" panose="02040503050406030204" pitchFamily="18" charset="0"/>
                                    </a:rPr>
                                    <m:t>𝑝</m:t>
                                  </m:r>
                                </m:e>
                              </m:sPre>
                            </m:e>
                            <m:sub>
                              <m:r>
                                <a:rPr lang="en-US" altLang="zh-TW" sz="2400" b="0" i="1" smtClean="0">
                                  <a:latin typeface="Cambria Math" panose="02040503050406030204" pitchFamily="18" charset="0"/>
                                  <a:cs typeface="Times New Roman" panose="02020603050405020304" pitchFamily="18" charset="0"/>
                                </a:rPr>
                                <m:t>𝑥</m:t>
                              </m:r>
                            </m:sub>
                            <m:sup>
                              <m:r>
                                <a:rPr lang="en-US" altLang="zh-TW" sz="2400" b="0" i="1" smtClean="0">
                                  <a:latin typeface="Cambria Math" panose="02040503050406030204" pitchFamily="18" charset="0"/>
                                  <a:cs typeface="Times New Roman" panose="02020603050405020304" pitchFamily="18" charset="0"/>
                                </a:rPr>
                                <m:t>𝑐</m:t>
                              </m:r>
                            </m:sup>
                          </m:sSubSup>
                          <m:r>
                            <a:rPr lang="en-US" altLang="zh-TW" sz="2400" b="0" i="1" smtClean="0">
                              <a:latin typeface="Cambria Math" panose="02040503050406030204" pitchFamily="18" charset="0"/>
                              <a:cs typeface="Times New Roman" panose="02020603050405020304" pitchFamily="18" charset="0"/>
                            </a:rPr>
                            <m:t> </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m:t>
                              </m:r>
                            </m:e>
                            <m:sub>
                              <m:r>
                                <a:rPr lang="en-US" altLang="zh-TW" sz="2400" b="0" i="1" smtClean="0">
                                  <a:latin typeface="Cambria Math" panose="02040503050406030204" pitchFamily="18" charset="0"/>
                                  <a:cs typeface="Times New Roman" panose="02020603050405020304" pitchFamily="18" charset="0"/>
                                </a:rPr>
                                <m:t>𝑡</m:t>
                              </m:r>
                            </m:sub>
                          </m:sSub>
                          <m:r>
                            <a:rPr lang="en-US" altLang="zh-TW" sz="2400" b="0" i="1" smtClean="0">
                              <a:latin typeface="Cambria Math" panose="02040503050406030204" pitchFamily="18" charset="0"/>
                              <a:cs typeface="Times New Roman" panose="02020603050405020304" pitchFamily="18" charset="0"/>
                            </a:rPr>
                            <m:t> </m:t>
                          </m:r>
                          <m:nary>
                            <m:naryPr>
                              <m:chr m:val="∏"/>
                              <m:ctrlPr>
                                <a:rPr lang="en-US" altLang="zh-TW" sz="2400" b="0" i="1" smtClean="0">
                                  <a:latin typeface="Cambria Math" panose="02040503050406030204" pitchFamily="18" charset="0"/>
                                  <a:cs typeface="Times New Roman" panose="02020603050405020304" pitchFamily="18" charset="0"/>
                                </a:rPr>
                              </m:ctrlPr>
                            </m:naryPr>
                            <m:sub>
                              <m:r>
                                <m:rPr>
                                  <m:brk m:alnAt="23"/>
                                </m:rPr>
                                <a:rPr lang="en-US" altLang="zh-TW" sz="2400" b="0" i="1" smtClean="0">
                                  <a:latin typeface="Cambria Math" panose="02040503050406030204" pitchFamily="18" charset="0"/>
                                  <a:cs typeface="Times New Roman" panose="02020603050405020304" pitchFamily="18" charset="0"/>
                                </a:rPr>
                                <m:t>𝑠</m:t>
                              </m:r>
                              <m:r>
                                <a:rPr lang="en-US" altLang="zh-TW" sz="2400" b="0" i="1" smtClean="0">
                                  <a:latin typeface="Cambria Math" panose="02040503050406030204" pitchFamily="18" charset="0"/>
                                  <a:cs typeface="Times New Roman" panose="02020603050405020304" pitchFamily="18" charset="0"/>
                                </a:rPr>
                                <m:t>=0</m:t>
                              </m:r>
                            </m:sub>
                            <m:sup>
                              <m:r>
                                <a:rPr lang="en-US" altLang="zh-TW" sz="2400" b="0" i="1" smtClean="0">
                                  <a:latin typeface="Cambria Math" panose="02040503050406030204" pitchFamily="18" charset="0"/>
                                  <a:cs typeface="Times New Roman" panose="02020603050405020304" pitchFamily="18" charset="0"/>
                                </a:rPr>
                                <m:t>𝑡</m:t>
                              </m:r>
                            </m:sup>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𝑚</m:t>
                                  </m:r>
                                </m:e>
                                <m:sub>
                                  <m:r>
                                    <a:rPr lang="en-US" altLang="zh-TW" sz="2400" b="0" i="1" smtClean="0">
                                      <a:latin typeface="Cambria Math" panose="02040503050406030204" pitchFamily="18" charset="0"/>
                                      <a:cs typeface="Times New Roman" panose="02020603050405020304" pitchFamily="18" charset="0"/>
                                    </a:rPr>
                                    <m:t>𝑠</m:t>
                                  </m:r>
                                </m:sub>
                              </m:sSub>
                            </m:e>
                          </m:nary>
                          <m:r>
                            <a:rPr lang="en-US" altLang="zh-TW" sz="2400" b="0" i="1" smtClean="0">
                              <a:latin typeface="Cambria Math" panose="02040503050406030204" pitchFamily="18" charset="0"/>
                              <a:cs typeface="Times New Roman" panose="02020603050405020304" pitchFamily="18" charset="0"/>
                            </a:rPr>
                            <m:t>]</m:t>
                          </m:r>
                        </m:e>
                      </m:nary>
                    </m:oMath>
                  </m:oMathPara>
                </a14:m>
                <a:endParaRPr lang="en-US" altLang="zh-TW" sz="24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Sup>
                      <m:sSubSupPr>
                        <m:ctrlPr>
                          <a:rPr lang="en-US" altLang="zh-TW" sz="2400" i="1">
                            <a:latin typeface="Cambria Math" panose="02040503050406030204" pitchFamily="18" charset="0"/>
                            <a:cs typeface="Times New Roman" panose="02020603050405020304" pitchFamily="18" charset="0"/>
                          </a:rPr>
                        </m:ctrlPr>
                      </m:sSubSupPr>
                      <m:e>
                        <m:sPre>
                          <m:sPrePr>
                            <m:ctrlPr>
                              <a:rPr lang="en-US" altLang="zh-TW" sz="2400" i="1">
                                <a:latin typeface="Cambria Math" panose="02040503050406030204" pitchFamily="18" charset="0"/>
                                <a:cs typeface="Times New Roman" panose="02020603050405020304" pitchFamily="18" charset="0"/>
                              </a:rPr>
                            </m:ctrlPr>
                          </m:sPrePr>
                          <m:sub>
                            <m:r>
                              <a:rPr lang="en-US" altLang="zh-TW" sz="2400" i="1">
                                <a:latin typeface="Cambria Math" panose="02040503050406030204" pitchFamily="18" charset="0"/>
                                <a:cs typeface="Times New Roman" panose="02020603050405020304" pitchFamily="18" charset="0"/>
                              </a:rPr>
                              <m:t>𝑡</m:t>
                            </m:r>
                          </m:sub>
                          <m:sup/>
                          <m:e>
                            <m:r>
                              <a:rPr lang="en-US" altLang="zh-TW" sz="2400" i="1">
                                <a:latin typeface="Cambria Math" panose="02040503050406030204" pitchFamily="18" charset="0"/>
                              </a:rPr>
                              <m:t>𝑝</m:t>
                            </m:r>
                          </m:e>
                        </m:sPre>
                      </m:e>
                      <m:sub>
                        <m:r>
                          <a:rPr lang="en-US" altLang="zh-TW" sz="2400" i="1">
                            <a:latin typeface="Cambria Math" panose="02040503050406030204" pitchFamily="18" charset="0"/>
                            <a:cs typeface="Times New Roman" panose="02020603050405020304" pitchFamily="18" charset="0"/>
                          </a:rPr>
                          <m:t>𝑥</m:t>
                        </m:r>
                      </m:sub>
                      <m:sup>
                        <m:r>
                          <a:rPr lang="en-US" altLang="zh-TW" sz="2400" i="1">
                            <a:latin typeface="Cambria Math" panose="02040503050406030204" pitchFamily="18" charset="0"/>
                            <a:cs typeface="Times New Roman" panose="02020603050405020304" pitchFamily="18" charset="0"/>
                          </a:rPr>
                          <m:t>𝑐</m:t>
                        </m:r>
                      </m:sup>
                    </m:sSubSup>
                    <m:r>
                      <a:rPr lang="en-US" altLang="zh-TW" sz="2400" b="0" i="1" smtClean="0">
                        <a:latin typeface="Cambria Math" panose="02040503050406030204" pitchFamily="18" charset="0"/>
                        <a:cs typeface="Times New Roman" panose="02020603050405020304" pitchFamily="18" charset="0"/>
                      </a:rPr>
                      <m:t>=</m:t>
                    </m:r>
                    <m:r>
                      <m:rPr>
                        <m:sty m:val="p"/>
                      </m:rPr>
                      <a:rPr lang="en-US" altLang="zh-TW" sz="2400" b="0" i="0" smtClean="0">
                        <a:latin typeface="Cambria Math" panose="02040503050406030204" pitchFamily="18" charset="0"/>
                        <a:cs typeface="Times New Roman" panose="02020603050405020304" pitchFamily="18" charset="0"/>
                      </a:rPr>
                      <m:t>Pr</m:t>
                    </m:r>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r>
                      <a:rPr lang="en-US" altLang="zh-TW" sz="2400" b="0" i="1" smtClean="0">
                        <a:latin typeface="Cambria Math" panose="02040503050406030204" pitchFamily="18" charset="0"/>
                        <a:cs typeface="Times New Roman" panose="02020603050405020304" pitchFamily="18" charset="0"/>
                      </a:rPr>
                      <m:t>&gt;</m:t>
                    </m:r>
                    <m: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m:t>
                    </m:r>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is the probability that the contract is still in effect at time t</a:t>
                </a:r>
              </a:p>
              <a:p>
                <a:pPr marL="0" indent="0">
                  <a:buNone/>
                </a:pP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𝑚</m:t>
                        </m:r>
                      </m:e>
                      <m:sub>
                        <m:r>
                          <a:rPr lang="en-US" altLang="zh-TW" sz="2400" b="0" i="1" smtClean="0">
                            <a:latin typeface="Cambria Math" panose="02040503050406030204" pitchFamily="18" charset="0"/>
                            <a:cs typeface="Times New Roman" panose="02020603050405020304" pitchFamily="18" charset="0"/>
                          </a:rPr>
                          <m:t>0</m:t>
                        </m:r>
                      </m:sub>
                    </m:sSub>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is defined to be 1</a:t>
                </a:r>
              </a:p>
              <a:p>
                <a:pPr marL="0" indent="0">
                  <a:buNone/>
                </a:pPr>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545" t="-1554" r="-1091"/>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10</a:t>
            </a:r>
          </a:p>
        </p:txBody>
      </p:sp>
    </p:spTree>
    <p:extLst>
      <p:ext uri="{BB962C8B-B14F-4D97-AF65-F5344CB8AC3E}">
        <p14:creationId xmlns:p14="http://schemas.microsoft.com/office/powerpoint/2010/main" val="736956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The accumulated mortgage insurance premium should be sufficient to fund </a:t>
                </a:r>
                <a:r>
                  <a:rPr lang="en-US" altLang="zh-TW" sz="2400" dirty="0">
                    <a:latin typeface="Times New Roman" panose="02020603050405020304" pitchFamily="18" charset="0"/>
                    <a:cs typeface="Times New Roman" panose="02020603050405020304" pitchFamily="18" charset="0"/>
                  </a:rPr>
                  <a:t>the losses arising to the lender from the embedded </a:t>
                </a:r>
                <a:r>
                  <a:rPr lang="en-US" altLang="zh-TW" sz="2400" dirty="0" smtClean="0">
                    <a:latin typeface="Times New Roman" panose="02020603050405020304" pitchFamily="18" charset="0"/>
                    <a:cs typeface="Times New Roman" panose="02020603050405020304" pitchFamily="18" charset="0"/>
                  </a:rPr>
                  <a:t>NNEG.</a:t>
                </a:r>
              </a:p>
              <a:p>
                <a:r>
                  <a:rPr lang="en-US" altLang="zh-TW" sz="2400" dirty="0" smtClean="0">
                    <a:latin typeface="Times New Roman" panose="02020603050405020304" pitchFamily="18" charset="0"/>
                    <a:cs typeface="Times New Roman" panose="02020603050405020304" pitchFamily="18" charset="0"/>
                  </a:rPr>
                  <a:t>We </a:t>
                </a:r>
                <a:r>
                  <a:rPr lang="en-US" altLang="zh-TW" sz="2400" dirty="0">
                    <a:latin typeface="Times New Roman" panose="02020603050405020304" pitchFamily="18" charset="0"/>
                    <a:cs typeface="Times New Roman" panose="02020603050405020304" pitchFamily="18" charset="0"/>
                  </a:rPr>
                  <a:t>calculate the value </a:t>
                </a:r>
                <a:r>
                  <a:rPr lang="en-US" altLang="zh-TW" sz="2400" dirty="0" smtClean="0">
                    <a:latin typeface="Times New Roman" panose="02020603050405020304" pitchFamily="18" charset="0"/>
                    <a:cs typeface="Times New Roman" panose="02020603050405020304" pitchFamily="18" charset="0"/>
                  </a:rPr>
                  <a:t>of quarterly </a:t>
                </a:r>
                <a:r>
                  <a:rPr lang="en-US" altLang="zh-TW" sz="2400" dirty="0">
                    <a:latin typeface="Times New Roman" panose="02020603050405020304" pitchFamily="18" charset="0"/>
                    <a:cs typeface="Times New Roman" panose="02020603050405020304" pitchFamily="18" charset="0"/>
                  </a:rPr>
                  <a:t>mortgage insurance premium rate </a:t>
                </a:r>
                <a14:m>
                  <m:oMath xmlns:m="http://schemas.openxmlformats.org/officeDocument/2006/math">
                    <m:r>
                      <a:rPr lang="zh-TW" altLang="en-US" sz="2400" i="1" smtClean="0">
                        <a:latin typeface="Cambria Math" panose="02040503050406030204" pitchFamily="18" charset="0"/>
                        <a:cs typeface="Times New Roman" panose="02020603050405020304" pitchFamily="18" charset="0"/>
                      </a:rPr>
                      <m:t>𝜋</m:t>
                    </m:r>
                  </m:oMath>
                </a14:m>
                <a:r>
                  <a:rPr lang="en-US" altLang="zh-TW" sz="2400" dirty="0" smtClean="0">
                    <a:latin typeface="Times New Roman" panose="02020603050405020304" pitchFamily="18" charset="0"/>
                    <a:cs typeface="Times New Roman" panose="02020603050405020304" pitchFamily="18" charset="0"/>
                  </a:rPr>
                  <a:t> by </a:t>
                </a:r>
                <a:r>
                  <a:rPr lang="en-US" altLang="zh-TW" sz="2400" dirty="0">
                    <a:latin typeface="Times New Roman" panose="02020603050405020304" pitchFamily="18" charset="0"/>
                    <a:cs typeface="Times New Roman" panose="02020603050405020304" pitchFamily="18" charset="0"/>
                  </a:rPr>
                  <a:t>equating NNEG and MIP</a:t>
                </a:r>
                <a:r>
                  <a:rPr lang="en-US" altLang="zh-TW" sz="2400" dirty="0" smtClean="0">
                    <a:latin typeface="Times New Roman" panose="02020603050405020304" pitchFamily="18" charset="0"/>
                    <a:cs typeface="Times New Roman" panose="02020603050405020304" pitchFamily="18" charset="0"/>
                  </a:rPr>
                  <a:t>.</a:t>
                </a:r>
              </a:p>
              <a:p>
                <a:pPr marL="0" indent="0">
                  <a:buNone/>
                </a:pPr>
                <a:endParaRPr lang="en-US" altLang="zh-TW" sz="2400" dirty="0" smtClean="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Solve for </a:t>
                </a:r>
                <a14:m>
                  <m:oMath xmlns:m="http://schemas.openxmlformats.org/officeDocument/2006/math">
                    <m:r>
                      <a:rPr lang="zh-TW" altLang="en-US" sz="2400" i="1" smtClean="0">
                        <a:latin typeface="Cambria Math" panose="02040503050406030204" pitchFamily="18" charset="0"/>
                        <a:cs typeface="Times New Roman" panose="02020603050405020304" pitchFamily="18" charset="0"/>
                      </a:rPr>
                      <m:t>𝜋</m:t>
                    </m:r>
                  </m:oMath>
                </a14:m>
                <a:r>
                  <a:rPr lang="en-US" altLang="zh-TW" sz="2400" dirty="0" smtClean="0">
                    <a:latin typeface="Times New Roman" panose="02020603050405020304" pitchFamily="18" charset="0"/>
                    <a:cs typeface="Times New Roman" panose="02020603050405020304" pitchFamily="18" charset="0"/>
                  </a:rPr>
                  <a:t> by </a:t>
                </a:r>
                <a:r>
                  <a:rPr lang="en-US" altLang="zh-TW" sz="2400" dirty="0">
                    <a:latin typeface="Times New Roman" panose="02020603050405020304" pitchFamily="18" charset="0"/>
                    <a:cs typeface="Times New Roman" panose="02020603050405020304" pitchFamily="18" charset="0"/>
                  </a:rPr>
                  <a:t>equating expectations of MIP and NNEG:</a:t>
                </a:r>
                <a:endParaRPr lang="en-US" altLang="zh-TW" sz="2400" dirty="0" smtClean="0">
                  <a:latin typeface="Times New Roman" panose="02020603050405020304" pitchFamily="18" charset="0"/>
                  <a:cs typeface="Times New Roman" panose="02020603050405020304" pitchFamily="18" charset="0"/>
                </a:endParaRPr>
              </a:p>
              <a:p>
                <a:pPr marL="0" indent="0">
                  <a:buNone/>
                </a:pPr>
                <a:endParaRPr lang="en-US" altLang="zh-TW" sz="2400" b="0" i="1"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0</m:t>
                      </m:r>
                      <m:r>
                        <a:rPr lang="en-US" altLang="zh-TW" sz="2400" b="0" i="1" smtClean="0">
                          <a:latin typeface="Cambria Math" panose="02040503050406030204" pitchFamily="18" charset="0"/>
                          <a:cs typeface="Times New Roman" panose="02020603050405020304" pitchFamily="18" charset="0"/>
                        </a:rPr>
                        <m:t>=</m:t>
                      </m:r>
                      <m:nary>
                        <m:naryPr>
                          <m:chr m:val="∑"/>
                          <m:ctrlPr>
                            <a:rPr lang="en-US" altLang="zh-TW" sz="2400" b="0" i="1" smtClean="0">
                              <a:latin typeface="Cambria Math" panose="02040503050406030204" pitchFamily="18" charset="0"/>
                              <a:cs typeface="Times New Roman" panose="02020603050405020304" pitchFamily="18" charset="0"/>
                            </a:rPr>
                          </m:ctrlPr>
                        </m:naryPr>
                        <m:sub>
                          <m:r>
                            <m:rPr>
                              <m:brk m:alnAt="23"/>
                            </m:rP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=0</m:t>
                          </m:r>
                        </m:sub>
                        <m:sup>
                          <m:r>
                            <a:rPr lang="zh-TW" altLang="en-US" sz="2400" b="0" i="1" smtClean="0">
                              <a:latin typeface="Cambria Math" panose="02040503050406030204" pitchFamily="18" charset="0"/>
                              <a:cs typeface="Times New Roman" panose="02020603050405020304" pitchFamily="18" charset="0"/>
                            </a:rPr>
                            <m:t>𝜔</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𝑥</m:t>
                          </m:r>
                          <m:r>
                            <a:rPr lang="en-US" altLang="zh-TW" sz="2400" b="0" i="1" smtClean="0">
                              <a:latin typeface="Cambria Math" panose="02040503050406030204" pitchFamily="18" charset="0"/>
                              <a:cs typeface="Times New Roman" panose="02020603050405020304" pitchFamily="18" charset="0"/>
                            </a:rPr>
                            <m:t>−1</m:t>
                          </m:r>
                        </m:sup>
                        <m:e>
                          <m:d>
                            <m:dPr>
                              <m:begChr m:val="{"/>
                              <m:endChr m:val="}"/>
                              <m:ctrlPr>
                                <a:rPr lang="en-US" altLang="zh-TW" sz="2400" b="0" i="1" smtClean="0">
                                  <a:latin typeface="Cambria Math" panose="02040503050406030204" pitchFamily="18" charset="0"/>
                                  <a:cs typeface="Times New Roman" panose="02020603050405020304" pitchFamily="18" charset="0"/>
                                </a:rPr>
                              </m:ctrlPr>
                            </m:dPr>
                            <m:e>
                              <m:sSubSup>
                                <m:sSubSupPr>
                                  <m:ctrlPr>
                                    <a:rPr lang="en-US" altLang="zh-TW" sz="2400" i="1">
                                      <a:solidFill>
                                        <a:prstClr val="black"/>
                                      </a:solidFill>
                                      <a:latin typeface="Cambria Math" panose="02040503050406030204" pitchFamily="18" charset="0"/>
                                      <a:cs typeface="Times New Roman" panose="02020603050405020304" pitchFamily="18" charset="0"/>
                                    </a:rPr>
                                  </m:ctrlPr>
                                </m:sSubSupPr>
                                <m:e>
                                  <m:sPre>
                                    <m:sPrePr>
                                      <m:ctrlPr>
                                        <a:rPr lang="en-US" altLang="zh-TW" sz="2400" i="1">
                                          <a:solidFill>
                                            <a:prstClr val="black"/>
                                          </a:solidFill>
                                          <a:latin typeface="Cambria Math" panose="02040503050406030204" pitchFamily="18" charset="0"/>
                                          <a:cs typeface="Times New Roman" panose="02020603050405020304" pitchFamily="18" charset="0"/>
                                        </a:rPr>
                                      </m:ctrlPr>
                                    </m:sPrePr>
                                    <m:sub>
                                      <m:r>
                                        <a:rPr lang="en-US" altLang="zh-TW" sz="2400" i="1">
                                          <a:solidFill>
                                            <a:prstClr val="black"/>
                                          </a:solidFill>
                                          <a:latin typeface="Cambria Math" panose="02040503050406030204" pitchFamily="18" charset="0"/>
                                          <a:cs typeface="Times New Roman" panose="02020603050405020304" pitchFamily="18" charset="0"/>
                                        </a:rPr>
                                        <m:t>𝑡</m:t>
                                      </m:r>
                                      <m:r>
                                        <a:rPr lang="en-US" altLang="zh-TW" sz="2400" i="1">
                                          <a:solidFill>
                                            <a:prstClr val="black"/>
                                          </a:solidFill>
                                          <a:latin typeface="Cambria Math" panose="02040503050406030204" pitchFamily="18" charset="0"/>
                                          <a:cs typeface="Times New Roman" panose="02020603050405020304" pitchFamily="18" charset="0"/>
                                        </a:rPr>
                                        <m:t>|</m:t>
                                      </m:r>
                                    </m:sub>
                                    <m:sup/>
                                    <m:e>
                                      <m:r>
                                        <a:rPr lang="en-US" altLang="zh-TW" sz="2400" i="1">
                                          <a:solidFill>
                                            <a:prstClr val="black"/>
                                          </a:solidFill>
                                          <a:latin typeface="Cambria Math" panose="02040503050406030204" pitchFamily="18" charset="0"/>
                                        </a:rPr>
                                        <m:t>𝑞</m:t>
                                      </m:r>
                                    </m:e>
                                  </m:sPre>
                                </m:e>
                                <m:sub>
                                  <m:r>
                                    <a:rPr lang="en-US" altLang="zh-TW" sz="2400" i="1">
                                      <a:solidFill>
                                        <a:prstClr val="black"/>
                                      </a:solidFill>
                                      <a:latin typeface="Cambria Math" panose="02040503050406030204" pitchFamily="18" charset="0"/>
                                      <a:cs typeface="Times New Roman" panose="02020603050405020304" pitchFamily="18" charset="0"/>
                                    </a:rPr>
                                    <m:t>𝑥</m:t>
                                  </m:r>
                                </m:sub>
                                <m:sup>
                                  <m:r>
                                    <a:rPr lang="en-US" altLang="zh-TW" sz="2400" i="1">
                                      <a:solidFill>
                                        <a:prstClr val="black"/>
                                      </a:solidFill>
                                      <a:latin typeface="Cambria Math" panose="02040503050406030204" pitchFamily="18" charset="0"/>
                                      <a:cs typeface="Times New Roman" panose="02020603050405020304" pitchFamily="18" charset="0"/>
                                    </a:rPr>
                                    <m:t>𝑐</m:t>
                                  </m:r>
                                </m:sup>
                              </m:sSubSup>
                              <m:r>
                                <a:rPr lang="en-US" altLang="zh-TW" sz="2400" b="0" i="1" smtClean="0">
                                  <a:solidFill>
                                    <a:prstClr val="black"/>
                                  </a:solidFill>
                                  <a:latin typeface="Cambria Math" panose="02040503050406030204" pitchFamily="18" charset="0"/>
                                  <a:cs typeface="Times New Roman" panose="02020603050405020304" pitchFamily="18" charset="0"/>
                                </a:rPr>
                                <m:t> </m:t>
                              </m:r>
                              <m:r>
                                <a:rPr lang="en-US" altLang="zh-TW" sz="2400" i="1">
                                  <a:solidFill>
                                    <a:prstClr val="black"/>
                                  </a:solidFill>
                                  <a:latin typeface="Cambria Math" panose="02040503050406030204" pitchFamily="18" charset="0"/>
                                  <a:cs typeface="Times New Roman" panose="02020603050405020304" pitchFamily="18" charset="0"/>
                                </a:rPr>
                                <m:t>𝐸</m:t>
                              </m:r>
                              <m:d>
                                <m:dPr>
                                  <m:begChr m:val="["/>
                                  <m:endChr m:val="]"/>
                                  <m:ctrlPr>
                                    <a:rPr lang="en-US" altLang="zh-TW" sz="2400" i="1">
                                      <a:solidFill>
                                        <a:prstClr val="black"/>
                                      </a:solidFill>
                                      <a:latin typeface="Cambria Math" panose="02040503050406030204" pitchFamily="18" charset="0"/>
                                      <a:cs typeface="Times New Roman" panose="02020603050405020304" pitchFamily="18" charset="0"/>
                                    </a:rPr>
                                  </m:ctrlPr>
                                </m:dPr>
                                <m:e>
                                  <m:r>
                                    <a:rPr lang="en-US" altLang="zh-TW" sz="2400" i="1">
                                      <a:solidFill>
                                        <a:prstClr val="black"/>
                                      </a:solidFill>
                                      <a:latin typeface="Cambria Math" panose="02040503050406030204" pitchFamily="18" charset="0"/>
                                      <a:cs typeface="Times New Roman" panose="02020603050405020304" pitchFamily="18" charset="0"/>
                                    </a:rPr>
                                    <m:t> </m:t>
                                  </m:r>
                                  <m:sSub>
                                    <m:sSubPr>
                                      <m:ctrlPr>
                                        <a:rPr lang="en-US" altLang="zh-TW" sz="2400" i="1">
                                          <a:solidFill>
                                            <a:prstClr val="black"/>
                                          </a:solidFill>
                                          <a:latin typeface="Cambria Math" panose="02040503050406030204" pitchFamily="18" charset="0"/>
                                          <a:cs typeface="Times New Roman" panose="02020603050405020304" pitchFamily="18" charset="0"/>
                                        </a:rPr>
                                      </m:ctrlPr>
                                    </m:sSubPr>
                                    <m:e>
                                      <m:r>
                                        <a:rPr lang="en-US" altLang="zh-TW" sz="2400" i="1">
                                          <a:solidFill>
                                            <a:prstClr val="black"/>
                                          </a:solidFill>
                                          <a:latin typeface="Cambria Math" panose="02040503050406030204" pitchFamily="18" charset="0"/>
                                          <a:cs typeface="Times New Roman" panose="02020603050405020304" pitchFamily="18" charset="0"/>
                                        </a:rPr>
                                        <m:t>𝐿𝑜𝑠𝑠</m:t>
                                      </m:r>
                                    </m:e>
                                    <m:sub>
                                      <m:r>
                                        <a:rPr lang="en-US" altLang="zh-TW" sz="2400" i="1">
                                          <a:solidFill>
                                            <a:prstClr val="black"/>
                                          </a:solidFill>
                                          <a:latin typeface="Cambria Math" panose="02040503050406030204" pitchFamily="18" charset="0"/>
                                          <a:cs typeface="Times New Roman" panose="02020603050405020304" pitchFamily="18" charset="0"/>
                                        </a:rPr>
                                        <m:t>𝑡</m:t>
                                      </m:r>
                                      <m:r>
                                        <a:rPr lang="en-US" altLang="zh-TW" sz="2400" i="1">
                                          <a:solidFill>
                                            <a:prstClr val="black"/>
                                          </a:solidFill>
                                          <a:latin typeface="Cambria Math" panose="02040503050406030204" pitchFamily="18" charset="0"/>
                                          <a:cs typeface="Times New Roman" panose="02020603050405020304" pitchFamily="18" charset="0"/>
                                        </a:rPr>
                                        <m:t>+1</m:t>
                                      </m:r>
                                    </m:sub>
                                  </m:sSub>
                                </m:e>
                              </m:d>
                              <m:r>
                                <a:rPr lang="en-US" altLang="zh-TW" sz="2400" b="0" i="1" smtClean="0">
                                  <a:solidFill>
                                    <a:prstClr val="black"/>
                                  </a:solidFill>
                                  <a:latin typeface="Cambria Math" panose="02040503050406030204" pitchFamily="18" charset="0"/>
                                  <a:cs typeface="Times New Roman" panose="02020603050405020304" pitchFamily="18" charset="0"/>
                                </a:rPr>
                                <m:t>−</m:t>
                              </m:r>
                              <m:sSubSup>
                                <m:sSubSupPr>
                                  <m:ctrlPr>
                                    <a:rPr lang="en-US" altLang="zh-TW" sz="2400" i="1">
                                      <a:solidFill>
                                        <a:prstClr val="black"/>
                                      </a:solidFill>
                                      <a:latin typeface="Cambria Math" panose="02040503050406030204" pitchFamily="18" charset="0"/>
                                      <a:cs typeface="Times New Roman" panose="02020603050405020304" pitchFamily="18" charset="0"/>
                                    </a:rPr>
                                  </m:ctrlPr>
                                </m:sSubSupPr>
                                <m:e>
                                  <m:sPre>
                                    <m:sPrePr>
                                      <m:ctrlPr>
                                        <a:rPr lang="en-US" altLang="zh-TW" sz="2400" i="1">
                                          <a:solidFill>
                                            <a:prstClr val="black"/>
                                          </a:solidFill>
                                          <a:latin typeface="Cambria Math" panose="02040503050406030204" pitchFamily="18" charset="0"/>
                                          <a:cs typeface="Times New Roman" panose="02020603050405020304" pitchFamily="18" charset="0"/>
                                        </a:rPr>
                                      </m:ctrlPr>
                                    </m:sPrePr>
                                    <m:sub>
                                      <m:r>
                                        <a:rPr lang="en-US" altLang="zh-TW" sz="2400" i="1">
                                          <a:solidFill>
                                            <a:prstClr val="black"/>
                                          </a:solidFill>
                                          <a:latin typeface="Cambria Math" panose="02040503050406030204" pitchFamily="18" charset="0"/>
                                          <a:cs typeface="Times New Roman" panose="02020603050405020304" pitchFamily="18" charset="0"/>
                                        </a:rPr>
                                        <m:t>𝑡</m:t>
                                      </m:r>
                                    </m:sub>
                                    <m:sup/>
                                    <m:e>
                                      <m:r>
                                        <a:rPr lang="en-US" altLang="zh-TW" sz="2400" i="1">
                                          <a:solidFill>
                                            <a:prstClr val="black"/>
                                          </a:solidFill>
                                          <a:latin typeface="Cambria Math" panose="02040503050406030204" pitchFamily="18" charset="0"/>
                                        </a:rPr>
                                        <m:t>𝑝</m:t>
                                      </m:r>
                                    </m:e>
                                  </m:sPre>
                                </m:e>
                                <m:sub>
                                  <m:r>
                                    <a:rPr lang="en-US" altLang="zh-TW" sz="2400" i="1">
                                      <a:solidFill>
                                        <a:prstClr val="black"/>
                                      </a:solidFill>
                                      <a:latin typeface="Cambria Math" panose="02040503050406030204" pitchFamily="18" charset="0"/>
                                      <a:cs typeface="Times New Roman" panose="02020603050405020304" pitchFamily="18" charset="0"/>
                                    </a:rPr>
                                    <m:t>𝑥</m:t>
                                  </m:r>
                                </m:sub>
                                <m:sup>
                                  <m:r>
                                    <a:rPr lang="en-US" altLang="zh-TW" sz="2400" i="1">
                                      <a:solidFill>
                                        <a:prstClr val="black"/>
                                      </a:solidFill>
                                      <a:latin typeface="Cambria Math" panose="02040503050406030204" pitchFamily="18" charset="0"/>
                                      <a:cs typeface="Times New Roman" panose="02020603050405020304" pitchFamily="18" charset="0"/>
                                    </a:rPr>
                                    <m:t>𝑐</m:t>
                                  </m:r>
                                </m:sup>
                              </m:sSubSup>
                              <m:r>
                                <a:rPr lang="en-US" altLang="zh-TW" sz="2400" b="0" i="1" smtClean="0">
                                  <a:solidFill>
                                    <a:prstClr val="black"/>
                                  </a:solidFill>
                                  <a:latin typeface="Cambria Math" panose="02040503050406030204" pitchFamily="18" charset="0"/>
                                  <a:cs typeface="Times New Roman" panose="02020603050405020304" pitchFamily="18" charset="0"/>
                                </a:rPr>
                                <m:t> </m:t>
                              </m:r>
                              <m:r>
                                <a:rPr lang="zh-TW" altLang="en-US" sz="2400" i="1">
                                  <a:latin typeface="Cambria Math" panose="02040503050406030204" pitchFamily="18" charset="0"/>
                                  <a:cs typeface="Times New Roman" panose="02020603050405020304" pitchFamily="18" charset="0"/>
                                </a:rPr>
                                <m:t>𝜋</m:t>
                              </m:r>
                              <m:r>
                                <a:rPr lang="en-US" altLang="zh-TW" sz="2400" b="0" i="1" smtClean="0">
                                  <a:latin typeface="Cambria Math" panose="02040503050406030204" pitchFamily="18" charset="0"/>
                                  <a:cs typeface="Times New Roman" panose="02020603050405020304" pitchFamily="18" charset="0"/>
                                </a:rPr>
                                <m:t> </m:t>
                              </m:r>
                              <m:r>
                                <a:rPr lang="en-US" altLang="zh-TW" sz="2400" i="1">
                                  <a:latin typeface="Cambria Math" panose="02040503050406030204" pitchFamily="18" charset="0"/>
                                  <a:cs typeface="Times New Roman" panose="02020603050405020304" pitchFamily="18" charset="0"/>
                                </a:rPr>
                                <m:t>𝐸</m:t>
                              </m:r>
                              <m:r>
                                <a:rPr lang="en-US" altLang="zh-TW" sz="2400" i="1">
                                  <a:latin typeface="Cambria Math" panose="02040503050406030204" pitchFamily="18" charset="0"/>
                                  <a:cs typeface="Times New Roman" panose="02020603050405020304" pitchFamily="18" charset="0"/>
                                </a:rPr>
                                <m:t>[</m:t>
                              </m:r>
                              <m:sSub>
                                <m:sSubPr>
                                  <m:ctrlPr>
                                    <a:rPr lang="en-US" altLang="zh-TW" sz="2400" i="1">
                                      <a:latin typeface="Cambria Math" panose="02040503050406030204" pitchFamily="18" charset="0"/>
                                      <a:cs typeface="Times New Roman" panose="02020603050405020304" pitchFamily="18" charset="0"/>
                                    </a:rPr>
                                  </m:ctrlPr>
                                </m:sSubPr>
                                <m:e>
                                  <m:r>
                                    <a:rPr lang="en-US" altLang="zh-TW" sz="2400" i="1">
                                      <a:latin typeface="Cambria Math" panose="02040503050406030204" pitchFamily="18" charset="0"/>
                                      <a:cs typeface="Times New Roman" panose="02020603050405020304" pitchFamily="18" charset="0"/>
                                    </a:rPr>
                                    <m:t>𝐿</m:t>
                                  </m:r>
                                </m:e>
                                <m:sub>
                                  <m:r>
                                    <a:rPr lang="en-US" altLang="zh-TW" sz="2400" i="1">
                                      <a:latin typeface="Cambria Math" panose="02040503050406030204" pitchFamily="18" charset="0"/>
                                      <a:cs typeface="Times New Roman" panose="02020603050405020304" pitchFamily="18" charset="0"/>
                                    </a:rPr>
                                    <m:t>𝑡</m:t>
                                  </m:r>
                                </m:sub>
                              </m:sSub>
                              <m:r>
                                <a:rPr lang="en-US" altLang="zh-TW" sz="2400" i="1">
                                  <a:latin typeface="Cambria Math" panose="02040503050406030204" pitchFamily="18" charset="0"/>
                                  <a:cs typeface="Times New Roman" panose="02020603050405020304" pitchFamily="18" charset="0"/>
                                </a:rPr>
                                <m:t> </m:t>
                              </m:r>
                              <m:nary>
                                <m:naryPr>
                                  <m:chr m:val="∏"/>
                                  <m:ctrlPr>
                                    <a:rPr lang="en-US" altLang="zh-TW" sz="2400" i="1">
                                      <a:latin typeface="Cambria Math" panose="02040503050406030204" pitchFamily="18" charset="0"/>
                                      <a:cs typeface="Times New Roman" panose="02020603050405020304" pitchFamily="18" charset="0"/>
                                    </a:rPr>
                                  </m:ctrlPr>
                                </m:naryPr>
                                <m:sub>
                                  <m:r>
                                    <m:rPr>
                                      <m:brk m:alnAt="23"/>
                                    </m:rPr>
                                    <a:rPr lang="en-US" altLang="zh-TW" sz="2400" i="1">
                                      <a:latin typeface="Cambria Math" panose="02040503050406030204" pitchFamily="18" charset="0"/>
                                      <a:cs typeface="Times New Roman" panose="02020603050405020304" pitchFamily="18" charset="0"/>
                                    </a:rPr>
                                    <m:t>𝑠</m:t>
                                  </m:r>
                                  <m:r>
                                    <a:rPr lang="en-US" altLang="zh-TW" sz="2400" i="1">
                                      <a:latin typeface="Cambria Math" panose="02040503050406030204" pitchFamily="18" charset="0"/>
                                      <a:cs typeface="Times New Roman" panose="02020603050405020304" pitchFamily="18" charset="0"/>
                                    </a:rPr>
                                    <m:t>=0</m:t>
                                  </m:r>
                                </m:sub>
                                <m:sup>
                                  <m:r>
                                    <a:rPr lang="en-US" altLang="zh-TW" sz="2400" i="1">
                                      <a:latin typeface="Cambria Math" panose="02040503050406030204" pitchFamily="18" charset="0"/>
                                      <a:cs typeface="Times New Roman" panose="02020603050405020304" pitchFamily="18" charset="0"/>
                                    </a:rPr>
                                    <m:t>𝑡</m:t>
                                  </m:r>
                                </m:sup>
                                <m:e>
                                  <m:sSub>
                                    <m:sSubPr>
                                      <m:ctrlPr>
                                        <a:rPr lang="en-US" altLang="zh-TW" sz="2400" i="1">
                                          <a:latin typeface="Cambria Math" panose="02040503050406030204" pitchFamily="18" charset="0"/>
                                          <a:cs typeface="Times New Roman" panose="02020603050405020304" pitchFamily="18" charset="0"/>
                                        </a:rPr>
                                      </m:ctrlPr>
                                    </m:sSubPr>
                                    <m:e>
                                      <m:r>
                                        <a:rPr lang="en-US" altLang="zh-TW" sz="2400" i="1">
                                          <a:latin typeface="Cambria Math" panose="02040503050406030204" pitchFamily="18" charset="0"/>
                                          <a:cs typeface="Times New Roman" panose="02020603050405020304" pitchFamily="18" charset="0"/>
                                        </a:rPr>
                                        <m:t>𝑚</m:t>
                                      </m:r>
                                    </m:e>
                                    <m:sub>
                                      <m:r>
                                        <a:rPr lang="en-US" altLang="zh-TW" sz="2400" i="1">
                                          <a:latin typeface="Cambria Math" panose="02040503050406030204" pitchFamily="18" charset="0"/>
                                          <a:cs typeface="Times New Roman" panose="02020603050405020304" pitchFamily="18" charset="0"/>
                                        </a:rPr>
                                        <m:t>𝑠</m:t>
                                      </m:r>
                                    </m:sub>
                                  </m:sSub>
                                </m:e>
                              </m:nary>
                              <m:r>
                                <a:rPr lang="en-US" altLang="zh-TW" sz="2400" i="1">
                                  <a:latin typeface="Cambria Math" panose="02040503050406030204" pitchFamily="18" charset="0"/>
                                  <a:cs typeface="Times New Roman" panose="02020603050405020304" pitchFamily="18" charset="0"/>
                                </a:rPr>
                                <m:t>]</m:t>
                              </m:r>
                            </m:e>
                          </m:d>
                        </m:e>
                      </m:nary>
                    </m:oMath>
                  </m:oMathPara>
                </a14:m>
                <a:endParaRPr lang="zh-TW" altLang="en-US" sz="2400" dirty="0">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545" t="-1554" r="-727"/>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11</a:t>
            </a:r>
          </a:p>
        </p:txBody>
      </p:sp>
    </p:spTree>
    <p:extLst>
      <p:ext uri="{BB962C8B-B14F-4D97-AF65-F5344CB8AC3E}">
        <p14:creationId xmlns:p14="http://schemas.microsoft.com/office/powerpoint/2010/main" val="4097458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2017199"/>
            <a:ext cx="10058400" cy="1609344"/>
          </a:xfrm>
        </p:spPr>
        <p:txBody>
          <a:bodyPr>
            <a:normAutofit/>
          </a:bodyPr>
          <a:lstStyle/>
          <a:p>
            <a:pPr algn="ctr"/>
            <a:r>
              <a:rPr lang="en-US" altLang="zh-TW" sz="6000" b="1" smtClean="0">
                <a:latin typeface="Cambria Math" panose="02040503050406030204" pitchFamily="18" charset="0"/>
              </a:rPr>
              <a:t>House Price model</a:t>
            </a:r>
            <a:endParaRPr lang="zh-TW" altLang="en-US" sz="6000" b="1" dirty="0">
              <a:latin typeface="Cambria Math" panose="02040503050406030204" pitchFamily="18" charset="0"/>
            </a:endParaRPr>
          </a:p>
        </p:txBody>
      </p:sp>
      <p:sp>
        <p:nvSpPr>
          <p:cNvPr id="4" name="投影片編號版面配置區 3"/>
          <p:cNvSpPr>
            <a:spLocks noGrp="1"/>
          </p:cNvSpPr>
          <p:nvPr>
            <p:ph type="sldNum" sz="quarter" idx="12"/>
          </p:nvPr>
        </p:nvSpPr>
        <p:spPr/>
        <p:txBody>
          <a:bodyPr/>
          <a:lstStyle/>
          <a:p>
            <a:fld id="{D26938FE-873B-4BAB-A127-A5DBFF23FEF6}" type="slidenum">
              <a:rPr lang="zh-TW" altLang="en-US" smtClean="0"/>
              <a:pPr/>
              <a:t>12</a:t>
            </a:fld>
            <a:endParaRPr lang="zh-TW" altLang="en-US" dirty="0"/>
          </a:p>
        </p:txBody>
      </p:sp>
    </p:spTree>
    <p:extLst>
      <p:ext uri="{BB962C8B-B14F-4D97-AF65-F5344CB8AC3E}">
        <p14:creationId xmlns:p14="http://schemas.microsoft.com/office/powerpoint/2010/main" val="288483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HOUSE PRICE MODEL</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normAutofit/>
          </a:bodyPr>
          <a:lstStyle/>
          <a:p>
            <a:r>
              <a:rPr lang="en-US" altLang="zh-TW" sz="3600" smtClean="0">
                <a:latin typeface="Times New Roman" panose="02020603050405020304" pitchFamily="18" charset="0"/>
                <a:cs typeface="Times New Roman" panose="02020603050405020304" pitchFamily="18" charset="0"/>
              </a:rPr>
              <a:t>HEDONIC MODEL</a:t>
            </a:r>
          </a:p>
          <a:p>
            <a:endParaRPr lang="en-US" altLang="zh-TW" sz="3600" smtClean="0">
              <a:latin typeface="Times New Roman" panose="02020603050405020304" pitchFamily="18" charset="0"/>
              <a:cs typeface="Times New Roman" panose="02020603050405020304" pitchFamily="18" charset="0"/>
            </a:endParaRPr>
          </a:p>
          <a:p>
            <a:r>
              <a:rPr lang="en-US" altLang="zh-TW" sz="3600" smtClean="0">
                <a:latin typeface="Times New Roman" panose="02020603050405020304" pitchFamily="18" charset="0"/>
                <a:cs typeface="Times New Roman" panose="02020603050405020304" pitchFamily="18" charset="0"/>
              </a:rPr>
              <a:t>REPEAT-SALES MODEL</a:t>
            </a:r>
          </a:p>
          <a:p>
            <a:endParaRPr lang="en-US" altLang="zh-TW" sz="3600" smtClean="0">
              <a:latin typeface="Times New Roman" panose="02020603050405020304" pitchFamily="18" charset="0"/>
              <a:cs typeface="Times New Roman" panose="02020603050405020304" pitchFamily="18" charset="0"/>
            </a:endParaRPr>
          </a:p>
          <a:p>
            <a:r>
              <a:rPr lang="en-US" altLang="zh-TW" sz="3600" smtClean="0">
                <a:latin typeface="Times New Roman" panose="02020603050405020304" pitchFamily="18" charset="0"/>
                <a:cs typeface="Times New Roman" panose="02020603050405020304" pitchFamily="18" charset="0"/>
              </a:rPr>
              <a:t>HYBRID HOUSE PRICE MODEL</a:t>
            </a:r>
            <a:endParaRPr lang="zh-TW" altLang="en-US" sz="3600" dirty="0">
              <a:latin typeface="Times New Roman" panose="02020603050405020304" pitchFamily="18" charset="0"/>
              <a:cs typeface="Times New Roman" panose="02020603050405020304" pitchFamily="18" charset="0"/>
            </a:endParaRPr>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13</a:t>
            </a:r>
            <a:endParaRPr lang="zh-TW" altLang="en-US" dirty="0"/>
          </a:p>
        </p:txBody>
      </p:sp>
    </p:spTree>
    <p:extLst>
      <p:ext uri="{BB962C8B-B14F-4D97-AF65-F5344CB8AC3E}">
        <p14:creationId xmlns:p14="http://schemas.microsoft.com/office/powerpoint/2010/main" val="2267398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Hedonic Model</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lstStyle/>
          <a:p>
            <a:r>
              <a:rPr lang="zh-TW" altLang="en-US" dirty="0" smtClean="0"/>
              <a:t>中文稱作特徵價格法和效用估價法，將</a:t>
            </a:r>
            <a:r>
              <a:rPr lang="zh-TW" altLang="en-US" dirty="0"/>
              <a:t>房地產商品的價格分解，以顯現出其</a:t>
            </a:r>
            <a:r>
              <a:rPr lang="zh-TW" altLang="en-US" dirty="0" smtClean="0"/>
              <a:t>各項特徵的</a:t>
            </a:r>
            <a:r>
              <a:rPr lang="zh-TW" altLang="en-US" dirty="0"/>
              <a:t>隱含價格，在保持房地產</a:t>
            </a:r>
            <a:r>
              <a:rPr lang="zh-TW" altLang="en-US" dirty="0" smtClean="0"/>
              <a:t>的特徵不變</a:t>
            </a:r>
            <a:r>
              <a:rPr lang="zh-TW" altLang="en-US" dirty="0"/>
              <a:t>的情況下，將房地產價格變動</a:t>
            </a:r>
            <a:r>
              <a:rPr lang="zh-TW" altLang="en-US" dirty="0" smtClean="0"/>
              <a:t>中的特徵因素</a:t>
            </a:r>
            <a:r>
              <a:rPr lang="zh-TW" altLang="en-US" dirty="0"/>
              <a:t>分解，從價格的總變動中逐項</a:t>
            </a:r>
            <a:r>
              <a:rPr lang="zh-TW" altLang="en-US" dirty="0" smtClean="0"/>
              <a:t>剔除特徵變動</a:t>
            </a:r>
            <a:r>
              <a:rPr lang="zh-TW" altLang="en-US" dirty="0"/>
              <a:t>的影響，剩下的便是純粹由供求關係引起的價格變動。</a:t>
            </a:r>
          </a:p>
          <a:p>
            <a:r>
              <a:rPr lang="zh-TW" altLang="en-US" dirty="0" smtClean="0"/>
              <a:t>該</a:t>
            </a:r>
            <a:r>
              <a:rPr lang="zh-TW" altLang="en-US" dirty="0"/>
              <a:t>理論認為，一種多樣性商品具有多方面的不同特征或品質</a:t>
            </a:r>
            <a:r>
              <a:rPr lang="en-US" altLang="zh-TW" dirty="0"/>
              <a:t>(</a:t>
            </a:r>
            <a:r>
              <a:rPr lang="zh-TW" altLang="en-US" dirty="0"/>
              <a:t>如房地產商品的面積、樓層、朝向和是否有保全服務等特征</a:t>
            </a:r>
            <a:r>
              <a:rPr lang="en-US" altLang="zh-TW" dirty="0"/>
              <a:t>)</a:t>
            </a:r>
            <a:r>
              <a:rPr lang="zh-TW" altLang="en-US" dirty="0"/>
              <a:t>，商品價格則是所有這些特征的綜合反映和表現。當商品某一方面的特征改變時，商品的價格也會隨之</a:t>
            </a:r>
            <a:r>
              <a:rPr lang="zh-TW" altLang="en-US" dirty="0" smtClean="0"/>
              <a:t>改變。</a:t>
            </a:r>
            <a:endParaRPr lang="en-US" altLang="zh-TW" dirty="0" smtClean="0"/>
          </a:p>
          <a:p>
            <a:r>
              <a:rPr lang="zh-TW" altLang="en-US" dirty="0"/>
              <a:t>容易取樣，可以得到大量價格資料；模型的經濟意義比較直觀；計算相對簡單。但同時，運用特征價格法編製價格指數也存在多重共</a:t>
            </a:r>
            <a:r>
              <a:rPr lang="zh-TW" altLang="en-US" dirty="0" smtClean="0"/>
              <a:t>線性等</a:t>
            </a:r>
            <a:r>
              <a:rPr lang="zh-TW" altLang="en-US" dirty="0"/>
              <a:t>問題。</a:t>
            </a:r>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14</a:t>
            </a:r>
          </a:p>
        </p:txBody>
      </p:sp>
    </p:spTree>
    <p:extLst>
      <p:ext uri="{BB962C8B-B14F-4D97-AF65-F5344CB8AC3E}">
        <p14:creationId xmlns:p14="http://schemas.microsoft.com/office/powerpoint/2010/main" val="982273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Hedonic Model</a:t>
            </a:r>
            <a:endParaRPr lang="zh-TW" altLang="en-US" b="1"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20000"/>
              </a:bodyPr>
              <a:lstStyle/>
              <a:p>
                <a:r>
                  <a:rPr lang="en-US" altLang="zh-TW" dirty="0" smtClean="0">
                    <a:latin typeface="Times New Roman" panose="02020603050405020304" pitchFamily="18" charset="0"/>
                    <a:cs typeface="Times New Roman" panose="02020603050405020304" pitchFamily="18" charset="0"/>
                  </a:rPr>
                  <a:t>Restricted Hedonic Model</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𝑉</m:t>
                          </m:r>
                        </m:e>
                        <m:sub>
                          <m:r>
                            <a:rPr lang="en-US" altLang="zh-TW" b="0" i="1" smtClean="0">
                              <a:latin typeface="Cambria Math" panose="02040503050406030204" pitchFamily="18" charset="0"/>
                              <a:cs typeface="Times New Roman" panose="02020603050405020304" pitchFamily="18" charset="0"/>
                            </a:rPr>
                            <m:t>𝑖𝑡</m:t>
                          </m:r>
                        </m:sub>
                      </m:sSub>
                      <m:r>
                        <a:rPr lang="en-US" altLang="zh-TW" b="0" i="1" smtClean="0">
                          <a:latin typeface="Cambria Math" panose="02040503050406030204" pitchFamily="18" charset="0"/>
                          <a:cs typeface="Times New Roman" panose="02020603050405020304" pitchFamily="18" charset="0"/>
                        </a:rPr>
                        <m:t>=</m:t>
                      </m:r>
                      <m:r>
                        <a:rPr lang="zh-TW" altLang="en-US" b="0" i="1" smtClean="0">
                          <a:latin typeface="Cambria Math" panose="02040503050406030204" pitchFamily="18" charset="0"/>
                          <a:cs typeface="Times New Roman" panose="02020603050405020304" pitchFamily="18" charset="0"/>
                        </a:rPr>
                        <m:t>𝛼</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𝛽</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𝑋</m:t>
                          </m:r>
                        </m:e>
                        <m:sup>
                          <m:r>
                            <a:rPr lang="en-US" altLang="zh-TW" b="0" i="1" smtClean="0">
                              <a:latin typeface="Cambria Math" panose="02040503050406030204" pitchFamily="18" charset="0"/>
                              <a:cs typeface="Times New Roman" panose="02020603050405020304" pitchFamily="18" charset="0"/>
                            </a:rPr>
                            <m:t>′</m:t>
                          </m:r>
                        </m:sup>
                      </m:sSup>
                      <m:r>
                        <a:rPr lang="zh-TW" altLang="en-US" b="0" i="1" smtClean="0">
                          <a:latin typeface="Cambria Math" panose="02040503050406030204" pitchFamily="18" charset="0"/>
                          <a:cs typeface="Times New Roman" panose="02020603050405020304" pitchFamily="18" charset="0"/>
                        </a:rPr>
                        <m:t>𝛾</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𝜀</m:t>
                          </m:r>
                        </m:e>
                        <m:sub>
                          <m:r>
                            <a:rPr lang="en-US" altLang="zh-TW" b="0" i="1" smtClean="0">
                              <a:latin typeface="Cambria Math" panose="02040503050406030204" pitchFamily="18" charset="0"/>
                              <a:cs typeface="Times New Roman" panose="02020603050405020304" pitchFamily="18" charset="0"/>
                            </a:rPr>
                            <m:t>𝑖𝑡</m:t>
                          </m:r>
                        </m:sub>
                      </m:sSub>
                    </m:oMath>
                  </m:oMathPara>
                </a14:m>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Unrestricted </a:t>
                </a:r>
                <a:r>
                  <a:rPr lang="en-US" altLang="zh-TW" dirty="0">
                    <a:latin typeface="Times New Roman" panose="02020603050405020304" pitchFamily="18" charset="0"/>
                    <a:cs typeface="Times New Roman" panose="02020603050405020304" pitchFamily="18" charset="0"/>
                  </a:rPr>
                  <a:t>Hedonic </a:t>
                </a:r>
                <a:r>
                  <a:rPr lang="en-US" altLang="zh-TW" dirty="0" smtClean="0">
                    <a:latin typeface="Times New Roman" panose="02020603050405020304" pitchFamily="18" charset="0"/>
                    <a:cs typeface="Times New Roman" panose="02020603050405020304" pitchFamily="18" charset="0"/>
                  </a:rPr>
                  <a:t>Model</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𝑉</m:t>
                          </m:r>
                        </m:e>
                        <m:sub>
                          <m:r>
                            <a:rPr lang="en-US" altLang="zh-TW" b="0" i="1" smtClean="0">
                              <a:latin typeface="Cambria Math" panose="02040503050406030204" pitchFamily="18" charset="0"/>
                              <a:cs typeface="Times New Roman" panose="02020603050405020304" pitchFamily="18" charset="0"/>
                            </a:rPr>
                            <m:t>𝑖𝑡</m:t>
                          </m:r>
                        </m:sub>
                      </m:sSub>
                      <m:r>
                        <a:rPr lang="en-US" altLang="zh-TW" b="0" i="1" smtClean="0">
                          <a:latin typeface="Cambria Math" panose="02040503050406030204" pitchFamily="18" charset="0"/>
                          <a:cs typeface="Times New Roman" panose="02020603050405020304" pitchFamily="18" charset="0"/>
                        </a:rPr>
                        <m:t>=</m:t>
                      </m:r>
                      <m:r>
                        <a:rPr lang="zh-TW" altLang="en-US" b="0" i="1" smtClean="0">
                          <a:latin typeface="Cambria Math" panose="02040503050406030204" pitchFamily="18" charset="0"/>
                          <a:cs typeface="Times New Roman" panose="02020603050405020304" pitchFamily="18" charset="0"/>
                        </a:rPr>
                        <m:t>𝛼</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𝛽</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𝑋</m:t>
                          </m:r>
                        </m:e>
                        <m:sup>
                          <m:r>
                            <a:rPr lang="en-US" altLang="zh-TW" b="0" i="1" smtClean="0">
                              <a:latin typeface="Cambria Math" panose="02040503050406030204" pitchFamily="18" charset="0"/>
                              <a:cs typeface="Times New Roman" panose="02020603050405020304" pitchFamily="18" charset="0"/>
                            </a:rPr>
                            <m:t>′</m:t>
                          </m:r>
                        </m:sup>
                      </m:sSup>
                      <m:r>
                        <a:rPr lang="zh-TW" altLang="en-US" b="0" i="1" smtClean="0">
                          <a:latin typeface="Cambria Math" panose="02040503050406030204" pitchFamily="18" charset="0"/>
                          <a:cs typeface="Times New Roman" panose="02020603050405020304" pitchFamily="18" charset="0"/>
                        </a:rPr>
                        <m:t>𝛾</m:t>
                      </m:r>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𝑋</m:t>
                          </m:r>
                        </m:e>
                        <m:sup>
                          <m:r>
                            <a:rPr lang="en-US" altLang="zh-TW" b="0" i="1" smtClean="0">
                              <a:latin typeface="Cambria Math" panose="02040503050406030204" pitchFamily="18" charset="0"/>
                              <a:cs typeface="Times New Roman" panose="02020603050405020304" pitchFamily="18" charset="0"/>
                            </a:rPr>
                            <m:t>′</m:t>
                          </m:r>
                        </m:sup>
                      </m:sSup>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𝜀</m:t>
                          </m:r>
                        </m:e>
                        <m:sub>
                          <m:r>
                            <a:rPr lang="en-US" altLang="zh-TW" b="0" i="1" smtClean="0">
                              <a:latin typeface="Cambria Math" panose="02040503050406030204" pitchFamily="18" charset="0"/>
                              <a:cs typeface="Times New Roman" panose="02020603050405020304" pitchFamily="18" charset="0"/>
                            </a:rPr>
                            <m:t>𝑖𝑡</m:t>
                          </m:r>
                        </m:sub>
                      </m:sSub>
                    </m:oMath>
                  </m:oMathPara>
                </a14:m>
                <a:endParaRPr lang="en-US" altLang="zh-TW"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𝑉</m:t>
                        </m:r>
                      </m:e>
                      <m:sub>
                        <m:r>
                          <a:rPr lang="en-US" altLang="zh-TW" b="0" i="1" smtClean="0">
                            <a:latin typeface="Cambria Math" panose="02040503050406030204" pitchFamily="18" charset="0"/>
                            <a:cs typeface="Times New Roman" panose="02020603050405020304" pitchFamily="18" charset="0"/>
                          </a:rPr>
                          <m:t>𝑖𝑡</m:t>
                        </m:r>
                      </m:sub>
                    </m:sSub>
                  </m:oMath>
                </a14:m>
                <a:r>
                  <a:rPr lang="en-US" altLang="zh-TW" dirty="0" smtClean="0">
                    <a:latin typeface="Times New Roman" panose="02020603050405020304" pitchFamily="18" charset="0"/>
                    <a:cs typeface="Times New Roman" panose="02020603050405020304" pitchFamily="18" charset="0"/>
                  </a:rPr>
                  <a:t> is the log price of an individual house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at time t</a:t>
                </a:r>
              </a:p>
              <a:p>
                <a:pPr marL="0" indent="0">
                  <a:buNone/>
                </a:pPr>
                <a14:m>
                  <m:oMath xmlns:m="http://schemas.openxmlformats.org/officeDocument/2006/math">
                    <m:r>
                      <a:rPr lang="zh-TW" altLang="en-US" i="1" smtClean="0">
                        <a:latin typeface="Cambria Math" panose="02040503050406030204" pitchFamily="18" charset="0"/>
                        <a:cs typeface="Times New Roman" panose="02020603050405020304" pitchFamily="18" charset="0"/>
                      </a:rPr>
                      <m:t>𝛼</m:t>
                    </m:r>
                  </m:oMath>
                </a14:m>
                <a:r>
                  <a:rPr lang="en-US" altLang="zh-TW" dirty="0" smtClean="0">
                    <a:latin typeface="Times New Roman" panose="02020603050405020304" pitchFamily="18" charset="0"/>
                    <a:cs typeface="Times New Roman" panose="02020603050405020304" pitchFamily="18" charset="0"/>
                  </a:rPr>
                  <a:t> is the intercept</a:t>
                </a:r>
              </a:p>
              <a:p>
                <a:pPr marL="0" indent="0">
                  <a:buNone/>
                </a:pP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𝛽</m:t>
                        </m:r>
                      </m:e>
                      <m:sub>
                        <m:r>
                          <a:rPr lang="en-US" altLang="zh-TW" b="0" i="1" smtClean="0">
                            <a:latin typeface="Cambria Math" panose="02040503050406030204" pitchFamily="18" charset="0"/>
                            <a:cs typeface="Times New Roman" panose="02020603050405020304" pitchFamily="18" charset="0"/>
                          </a:rPr>
                          <m:t>𝑡</m:t>
                        </m:r>
                      </m:sub>
                    </m:sSub>
                  </m:oMath>
                </a14:m>
                <a:r>
                  <a:rPr lang="en-US" altLang="zh-TW" dirty="0" smtClean="0">
                    <a:latin typeface="Times New Roman" panose="02020603050405020304" pitchFamily="18" charset="0"/>
                    <a:cs typeface="Times New Roman" panose="02020603050405020304" pitchFamily="18" charset="0"/>
                  </a:rPr>
                  <a:t> is a time-varying coefficient</a:t>
                </a:r>
              </a:p>
              <a:p>
                <a:pPr marL="0" indent="0">
                  <a:buNone/>
                </a:pPr>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𝑋</m:t>
                    </m:r>
                  </m:oMath>
                </a14:m>
                <a:r>
                  <a:rPr lang="en-US" altLang="zh-TW" dirty="0" smtClean="0">
                    <a:latin typeface="Times New Roman" panose="02020603050405020304" pitchFamily="18" charset="0"/>
                    <a:cs typeface="Times New Roman" panose="02020603050405020304" pitchFamily="18" charset="0"/>
                  </a:rPr>
                  <a:t> is a vector of </a:t>
                </a:r>
                <a14:m>
                  <m:oMath xmlns:m="http://schemas.openxmlformats.org/officeDocument/2006/math">
                    <m:r>
                      <a:rPr lang="en-US" altLang="zh-TW" i="1" dirty="0" smtClean="0">
                        <a:latin typeface="Cambria Math" panose="02040503050406030204" pitchFamily="18" charset="0"/>
                        <a:cs typeface="Times New Roman" panose="02020603050405020304" pitchFamily="18" charset="0"/>
                      </a:rPr>
                      <m:t>𝐾</m:t>
                    </m:r>
                  </m:oMath>
                </a14:m>
                <a:r>
                  <a:rPr lang="en-US" altLang="zh-TW" dirty="0" smtClean="0">
                    <a:latin typeface="Times New Roman" panose="02020603050405020304" pitchFamily="18" charset="0"/>
                    <a:cs typeface="Times New Roman" panose="02020603050405020304" pitchFamily="18" charset="0"/>
                  </a:rPr>
                  <a:t> property characteristics</a:t>
                </a:r>
              </a:p>
              <a:p>
                <a:pPr marL="0" indent="0">
                  <a:buNone/>
                </a:pPr>
                <a14:m>
                  <m:oMath xmlns:m="http://schemas.openxmlformats.org/officeDocument/2006/math">
                    <m:r>
                      <a:rPr lang="zh-TW" altLang="en-US" i="1" smtClean="0">
                        <a:latin typeface="Cambria Math" panose="02040503050406030204" pitchFamily="18" charset="0"/>
                        <a:cs typeface="Times New Roman" panose="02020603050405020304" pitchFamily="18" charset="0"/>
                      </a:rPr>
                      <m:t>𝛾</m:t>
                    </m:r>
                  </m:oMath>
                </a14:m>
                <a:r>
                  <a:rPr lang="en-US" altLang="zh-TW" dirty="0" smtClean="0">
                    <a:latin typeface="Times New Roman" panose="02020603050405020304" pitchFamily="18" charset="0"/>
                    <a:cs typeface="Times New Roman" panose="02020603050405020304" pitchFamily="18" charset="0"/>
                  </a:rPr>
                  <a:t> is a </a:t>
                </a:r>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𝐾</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zh-TW" dirty="0" smtClean="0">
                    <a:latin typeface="Times New Roman" panose="02020603050405020304" pitchFamily="18" charset="0"/>
                    <a:cs typeface="Times New Roman" panose="02020603050405020304" pitchFamily="18" charset="0"/>
                  </a:rPr>
                  <a:t> vector of coefficients</a:t>
                </a:r>
              </a:p>
              <a:p>
                <a:pPr marL="0" indent="0">
                  <a:buNone/>
                </a:pP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TW" b="0" i="1" smtClean="0">
                            <a:latin typeface="Cambria Math" panose="02040503050406030204" pitchFamily="18" charset="0"/>
                            <a:cs typeface="Times New Roman" panose="02020603050405020304" pitchFamily="18" charset="0"/>
                          </a:rPr>
                          <m:t>𝑡</m:t>
                        </m:r>
                      </m:sub>
                    </m:sSub>
                  </m:oMath>
                </a14:m>
                <a:r>
                  <a:rPr lang="en-US" altLang="zh-TW" dirty="0" smtClean="0">
                    <a:latin typeface="Times New Roman" panose="02020603050405020304" pitchFamily="18" charset="0"/>
                    <a:cs typeface="Times New Roman" panose="02020603050405020304" pitchFamily="18" charset="0"/>
                  </a:rPr>
                  <a:t> is a time-varying </a:t>
                </a:r>
                <a14:m>
                  <m:oMath xmlns:m="http://schemas.openxmlformats.org/officeDocument/2006/math">
                    <m:r>
                      <a:rPr lang="en-US" altLang="zh-TW" i="1">
                        <a:latin typeface="Cambria Math" panose="02040503050406030204" pitchFamily="18" charset="0"/>
                        <a:cs typeface="Times New Roman" panose="02020603050405020304" pitchFamily="18" charset="0"/>
                      </a:rPr>
                      <m:t>𝐾</m:t>
                    </m:r>
                    <m:r>
                      <a:rPr lang="en-US" altLang="zh-TW" i="1">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vector of coefficients that captures interactions between time dummy variables and house characteristics</a:t>
                </a:r>
              </a:p>
              <a:p>
                <a:pPr marL="0" indent="0">
                  <a:buNone/>
                </a:pP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𝜀</m:t>
                        </m:r>
                      </m:e>
                      <m:sub>
                        <m:r>
                          <a:rPr lang="en-US" altLang="zh-TW" b="0" i="1" smtClean="0">
                            <a:latin typeface="Cambria Math" panose="02040503050406030204" pitchFamily="18" charset="0"/>
                            <a:cs typeface="Times New Roman" panose="02020603050405020304" pitchFamily="18" charset="0"/>
                          </a:rPr>
                          <m:t>𝑖𝑡</m:t>
                        </m:r>
                      </m:sub>
                    </m:sSub>
                  </m:oMath>
                </a14:m>
                <a:r>
                  <a:rPr lang="en-US" altLang="zh-TW" dirty="0" smtClean="0">
                    <a:latin typeface="Times New Roman" panose="02020603050405020304" pitchFamily="18" charset="0"/>
                    <a:cs typeface="Times New Roman" panose="02020603050405020304" pitchFamily="18" charset="0"/>
                  </a:rPr>
                  <a:t> is the white-noise disturbance term</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606" t="-2707"/>
                </a:stretch>
              </a:blipFill>
            </p:spPr>
            <p:txBody>
              <a:bodyPr/>
              <a:lstStyle/>
              <a:p>
                <a:r>
                  <a:rPr lang="zh-TW" altLang="en-US">
                    <a:noFill/>
                  </a:rPr>
                  <a:t> </a:t>
                </a:r>
              </a:p>
            </p:txBody>
          </p:sp>
        </mc:Fallback>
      </mc:AlternateContent>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15</a:t>
            </a:r>
          </a:p>
        </p:txBody>
      </p:sp>
    </p:spTree>
    <p:extLst>
      <p:ext uri="{BB962C8B-B14F-4D97-AF65-F5344CB8AC3E}">
        <p14:creationId xmlns:p14="http://schemas.microsoft.com/office/powerpoint/2010/main" val="392789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Repeat-sales model</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lstStyle/>
          <a:p>
            <a:r>
              <a:rPr lang="zh-TW" altLang="en-US" dirty="0" smtClean="0"/>
              <a:t>中文稱作重覆售出模型，根據同一宗房地產在不同時期售出的價格來計算房地產價格指數。這樣，不同時期考察相同的房地產，在結構、材料、外部品質等方面都相同，免去了控制房地產品質的麻煩。</a:t>
            </a:r>
            <a:endParaRPr lang="en-US" altLang="zh-TW" dirty="0" smtClean="0"/>
          </a:p>
          <a:p>
            <a:r>
              <a:rPr lang="zh-TW" altLang="en-US" dirty="0"/>
              <a:t>該方法經過實踐和專家的多次修正，在理論上已經相當完整，因此該方法被稱為國際上最先進的計算方法，能夠客觀、準確地反映出房地產市場的狀況。</a:t>
            </a:r>
            <a:endParaRPr lang="en-US" altLang="zh-TW" dirty="0" smtClean="0"/>
          </a:p>
          <a:p>
            <a:r>
              <a:rPr lang="zh-TW" altLang="en-US" dirty="0"/>
              <a:t>該方法的優點是基於同一宗房地產的價格變化運行。在剔除標的物折舊的影響後，根據</a:t>
            </a:r>
            <a:r>
              <a:rPr lang="zh-TW" altLang="en-US" dirty="0" smtClean="0"/>
              <a:t>重覆交易</a:t>
            </a:r>
            <a:r>
              <a:rPr lang="zh-TW" altLang="en-US" dirty="0"/>
              <a:t>法編製的指數可以滿足房地產價格“同質性”的需要</a:t>
            </a:r>
            <a:r>
              <a:rPr lang="zh-TW" altLang="en-US" dirty="0" smtClean="0"/>
              <a:t>。</a:t>
            </a:r>
            <a:endParaRPr lang="en-US" altLang="zh-TW" dirty="0" smtClean="0"/>
          </a:p>
          <a:p>
            <a:r>
              <a:rPr lang="zh-TW" altLang="en-US" dirty="0" smtClean="0"/>
              <a:t>缺點：有</a:t>
            </a:r>
            <a:r>
              <a:rPr lang="zh-TW" altLang="en-US" dirty="0"/>
              <a:t>兩次重覆出售價格記錄的房地產數量有限，樣本容量相對較小，抽樣誤差較大；只利用重覆交易價格信息而偏廢一次性交易資料，難以保證資料的市場性；重覆交易函數模型中存在多重共線性的問題，即使用年限和兩次出售間隔是完全共線性的。因此，儘管重覆交易法的經濟意義比較直觀，計算也相對簡單，但在實際應用時仍有一些欠缺。</a:t>
            </a:r>
            <a:endParaRPr lang="en-US" altLang="zh-TW" dirty="0" smtClean="0"/>
          </a:p>
          <a:p>
            <a:endParaRPr lang="zh-TW" altLang="en-US" dirty="0"/>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16</a:t>
            </a:r>
            <a:endParaRPr lang="zh-TW" altLang="en-US" dirty="0"/>
          </a:p>
        </p:txBody>
      </p:sp>
    </p:spTree>
    <p:extLst>
      <p:ext uri="{BB962C8B-B14F-4D97-AF65-F5344CB8AC3E}">
        <p14:creationId xmlns:p14="http://schemas.microsoft.com/office/powerpoint/2010/main" val="391914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Repeat-sales model</a:t>
            </a:r>
            <a:endParaRPr lang="zh-TW" altLang="en-US" b="1" dirty="0">
              <a:latin typeface="Cambria Math" panose="02040503050406030204" pitchFamily="18" charset="0"/>
            </a:endParaRP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𝑉</m:t>
                          </m:r>
                        </m:e>
                        <m:sub>
                          <m:r>
                            <a:rPr lang="en-US" altLang="zh-TW" i="1">
                              <a:latin typeface="Cambria Math" panose="02040503050406030204" pitchFamily="18" charset="0"/>
                              <a:cs typeface="Times New Roman" panose="02020603050405020304" pitchFamily="18" charset="0"/>
                            </a:rPr>
                            <m:t>𝑖𝑡</m:t>
                          </m:r>
                        </m:sub>
                      </m:sSub>
                      <m:r>
                        <a:rPr lang="en-US" altLang="zh-TW" i="1">
                          <a:latin typeface="Cambria Math" panose="02040503050406030204" pitchFamily="18" charset="0"/>
                          <a:cs typeface="Times New Roman" panose="02020603050405020304" pitchFamily="18" charset="0"/>
                        </a:rPr>
                        <m:t>=</m:t>
                      </m:r>
                      <m:r>
                        <a:rPr lang="zh-TW" altLang="en-US" i="1">
                          <a:latin typeface="Cambria Math" panose="02040503050406030204" pitchFamily="18" charset="0"/>
                          <a:cs typeface="Times New Roman" panose="02020603050405020304" pitchFamily="18" charset="0"/>
                        </a:rPr>
                        <m:t>𝛼</m:t>
                      </m:r>
                      <m:r>
                        <a:rPr lang="en-US" altLang="zh-TW" i="1">
                          <a:latin typeface="Cambria Math" panose="02040503050406030204" pitchFamily="18" charset="0"/>
                          <a:cs typeface="Times New Roman" panose="02020603050405020304" pitchFamily="18" charset="0"/>
                        </a:rPr>
                        <m:t>+</m:t>
                      </m:r>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𝛽</m:t>
                          </m:r>
                        </m:e>
                        <m:sub>
                          <m:r>
                            <a:rPr lang="en-US" altLang="zh-TW" i="1">
                              <a:latin typeface="Cambria Math" panose="02040503050406030204" pitchFamily="18" charset="0"/>
                              <a:cs typeface="Times New Roman" panose="02020603050405020304" pitchFamily="18" charset="0"/>
                            </a:rPr>
                            <m:t>𝑡</m:t>
                          </m:r>
                        </m:sub>
                      </m:sSub>
                      <m:r>
                        <a:rPr lang="en-US" altLang="zh-TW" i="1">
                          <a:latin typeface="Cambria Math" panose="02040503050406030204" pitchFamily="18" charset="0"/>
                          <a:cs typeface="Times New Roman" panose="02020603050405020304" pitchFamily="18" charset="0"/>
                        </a:rPr>
                        <m:t>+</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𝑋</m:t>
                          </m:r>
                        </m:e>
                        <m:sup>
                          <m:r>
                            <a:rPr lang="en-US" altLang="zh-TW" i="1">
                              <a:latin typeface="Cambria Math" panose="02040503050406030204" pitchFamily="18" charset="0"/>
                              <a:cs typeface="Times New Roman" panose="02020603050405020304" pitchFamily="18" charset="0"/>
                            </a:rPr>
                            <m:t>′</m:t>
                          </m:r>
                        </m:sup>
                      </m:sSup>
                      <m:r>
                        <a:rPr lang="zh-TW" altLang="en-US" i="1">
                          <a:latin typeface="Cambria Math" panose="02040503050406030204" pitchFamily="18" charset="0"/>
                          <a:cs typeface="Times New Roman" panose="02020603050405020304" pitchFamily="18" charset="0"/>
                        </a:rPr>
                        <m:t>𝛾</m:t>
                      </m:r>
                      <m:r>
                        <a:rPr lang="en-US" altLang="zh-TW" i="1">
                          <a:latin typeface="Cambria Math" panose="02040503050406030204" pitchFamily="18" charset="0"/>
                          <a:cs typeface="Times New Roman" panose="02020603050405020304" pitchFamily="18" charset="0"/>
                        </a:rPr>
                        <m:t>+</m:t>
                      </m:r>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𝜂</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𝜉</m:t>
                          </m:r>
                        </m:e>
                        <m:sub>
                          <m:r>
                            <a:rPr lang="en-US" altLang="zh-TW" b="0" i="1" smtClean="0">
                              <a:latin typeface="Cambria Math" panose="02040503050406030204" pitchFamily="18" charset="0"/>
                              <a:cs typeface="Times New Roman" panose="02020603050405020304" pitchFamily="18" charset="0"/>
                            </a:rPr>
                            <m:t>𝑖𝑡</m:t>
                          </m:r>
                        </m:sub>
                      </m:sSub>
                    </m:oMath>
                  </m:oMathPara>
                </a14:m>
                <a:endParaRPr lang="en-US" altLang="zh-TW" dirty="0" smtClean="0"/>
              </a:p>
              <a:p>
                <a:pPr marL="0" indent="0">
                  <a:buNone/>
                </a:pPr>
                <a14:m>
                  <m:oMath xmlns:m="http://schemas.openxmlformats.org/officeDocument/2006/math">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𝜉</m:t>
                            </m:r>
                          </m:e>
                          <m:sub>
                            <m:r>
                              <a:rPr lang="en-US" altLang="zh-TW" i="1">
                                <a:latin typeface="Cambria Math" panose="02040503050406030204" pitchFamily="18" charset="0"/>
                                <a:cs typeface="Times New Roman" panose="02020603050405020304" pitchFamily="18" charset="0"/>
                              </a:rPr>
                              <m:t>𝑖𝑡</m:t>
                            </m:r>
                          </m:sub>
                        </m:sSub>
                      </m:e>
                    </m:d>
                    <m:r>
                      <a:rPr lang="en-US" altLang="zh-TW" b="0" i="1" smtClean="0">
                        <a:latin typeface="Cambria Math" panose="02040503050406030204" pitchFamily="18" charset="0"/>
                        <a:cs typeface="Times New Roman" panose="02020603050405020304" pitchFamily="18" charset="0"/>
                      </a:rPr>
                      <m:t>=0,</m:t>
                    </m:r>
                    <m:r>
                      <a:rPr lang="en-US" altLang="zh-TW" i="1">
                        <a:latin typeface="Cambria Math" panose="02040503050406030204" pitchFamily="18" charset="0"/>
                      </a:rPr>
                      <m:t>𝐸</m:t>
                    </m:r>
                    <m:d>
                      <m:dPr>
                        <m:ctrlPr>
                          <a:rPr lang="en-US" altLang="zh-TW" i="1">
                            <a:latin typeface="Cambria Math" panose="02040503050406030204" pitchFamily="18" charset="0"/>
                          </a:rPr>
                        </m:ctrlPr>
                      </m:dPr>
                      <m:e>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𝜂</m:t>
                            </m:r>
                          </m:e>
                          <m:sub>
                            <m:r>
                              <a:rPr lang="en-US" altLang="zh-TW" b="0" i="1" smtClean="0">
                                <a:latin typeface="Cambria Math" panose="02040503050406030204" pitchFamily="18" charset="0"/>
                              </a:rPr>
                              <m:t>𝑖𝑡</m:t>
                            </m:r>
                          </m:sub>
                        </m:sSub>
                      </m:e>
                    </m:d>
                    <m:r>
                      <a:rPr lang="en-US" altLang="zh-TW" i="1">
                        <a:latin typeface="Cambria Math" panose="02040503050406030204" pitchFamily="18" charset="0"/>
                        <a:cs typeface="Times New Roman" panose="02020603050405020304" pitchFamily="18" charset="0"/>
                      </a:rPr>
                      <m:t>=0</m:t>
                    </m:r>
                  </m:oMath>
                </a14:m>
                <a:r>
                  <a:rPr lang="zh-TW" altLang="en-US" dirty="0" smtClean="0"/>
                  <a:t> </a:t>
                </a:r>
                <a:endParaRPr lang="en-US" altLang="zh-TW" dirty="0" smtClean="0"/>
              </a:p>
              <a:p>
                <a:pPr marL="0" indent="0">
                  <a:buNone/>
                </a:pPr>
                <a14:m>
                  <m:oMath xmlns:m="http://schemas.openxmlformats.org/officeDocument/2006/math">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zh-TW" altLang="en-US" b="0" i="1" smtClean="0">
                                <a:latin typeface="Cambria Math" panose="02040503050406030204" pitchFamily="18" charset="0"/>
                              </a:rPr>
                              <m:t>𝜉</m:t>
                            </m:r>
                          </m:e>
                          <m:sub>
                            <m:r>
                              <a:rPr lang="en-US" altLang="zh-TW" b="0" i="1" smtClean="0">
                                <a:latin typeface="Cambria Math" panose="02040503050406030204" pitchFamily="18" charset="0"/>
                              </a:rPr>
                              <m:t>𝑖𝑡</m:t>
                            </m:r>
                          </m:sub>
                          <m:sup>
                            <m:r>
                              <a:rPr lang="en-US" altLang="zh-TW" b="0" i="1" smtClean="0">
                                <a:latin typeface="Cambria Math" panose="02040503050406030204" pitchFamily="18" charset="0"/>
                              </a:rPr>
                              <m:t>2</m:t>
                            </m:r>
                          </m:sup>
                        </m:sSubSup>
                      </m:e>
                    </m:d>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zh-TW" altLang="en-US" b="0" i="1" smtClean="0">
                            <a:latin typeface="Cambria Math" panose="02040503050406030204" pitchFamily="18" charset="0"/>
                          </a:rPr>
                          <m:t>𝜎</m:t>
                        </m:r>
                      </m:e>
                      <m:sub>
                        <m:r>
                          <a:rPr lang="zh-TW" altLang="en-US" b="0" i="1" smtClean="0">
                            <a:latin typeface="Cambria Math" panose="02040503050406030204" pitchFamily="18" charset="0"/>
                          </a:rPr>
                          <m:t>𝜉</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r>
                      <a:rPr lang="en-US" altLang="zh-TW" i="1">
                        <a:latin typeface="Cambria Math" panose="02040503050406030204" pitchFamily="18" charset="0"/>
                      </a:rPr>
                      <m:t>𝐸</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zh-TW" altLang="en-US" i="1" smtClean="0">
                                <a:latin typeface="Cambria Math" panose="02040503050406030204" pitchFamily="18" charset="0"/>
                              </a:rPr>
                              <m:t>𝜂</m:t>
                            </m:r>
                          </m:e>
                          <m:sub>
                            <m:r>
                              <a:rPr lang="en-US" altLang="zh-TW" i="1">
                                <a:latin typeface="Cambria Math" panose="02040503050406030204" pitchFamily="18" charset="0"/>
                              </a:rPr>
                              <m:t>𝑖𝑡</m:t>
                            </m:r>
                          </m:sub>
                          <m:sup>
                            <m:r>
                              <a:rPr lang="en-US" altLang="zh-TW" i="1">
                                <a:latin typeface="Cambria Math" panose="02040503050406030204" pitchFamily="18" charset="0"/>
                              </a:rPr>
                              <m:t>2</m:t>
                            </m:r>
                          </m:sup>
                        </m:sSubSup>
                      </m:e>
                    </m:d>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zh-TW" altLang="en-US" i="1">
                            <a:latin typeface="Cambria Math" panose="02040503050406030204" pitchFamily="18" charset="0"/>
                          </a:rPr>
                          <m:t>𝜎</m:t>
                        </m:r>
                      </m:e>
                      <m:sub>
                        <m:r>
                          <a:rPr lang="zh-TW" altLang="en-US" i="1" smtClean="0">
                            <a:latin typeface="Cambria Math" panose="02040503050406030204" pitchFamily="18" charset="0"/>
                          </a:rPr>
                          <m:t>𝜂</m:t>
                        </m:r>
                      </m:sub>
                      <m:sup>
                        <m:r>
                          <a:rPr lang="en-US" altLang="zh-TW" i="1">
                            <a:latin typeface="Cambria Math" panose="02040503050406030204" pitchFamily="18" charset="0"/>
                          </a:rPr>
                          <m:t>2</m:t>
                        </m:r>
                      </m:sup>
                    </m:sSubSup>
                  </m:oMath>
                </a14:m>
                <a:r>
                  <a:rPr lang="zh-TW" altLang="en-US" dirty="0" smtClean="0"/>
                  <a:t> </a:t>
                </a:r>
                <a:endParaRPr lang="en-US" altLang="zh-TW" dirty="0" smtClean="0"/>
              </a:p>
              <a:p>
                <a:pPr marL="0" indent="0">
                  <a:buNone/>
                </a:pPr>
                <a14:m>
                  <m:oMath xmlns:m="http://schemas.openxmlformats.org/officeDocument/2006/math">
                    <m:r>
                      <a:rPr lang="en-US" altLang="zh-TW" b="0" i="1" smtClean="0">
                        <a:latin typeface="Cambria Math" panose="02040503050406030204" pitchFamily="18" charset="0"/>
                      </a:rPr>
                      <m:t>𝐸</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𝜉</m:t>
                            </m:r>
                          </m:e>
                          <m:sub>
                            <m:r>
                              <a:rPr lang="en-US" altLang="zh-TW" b="0" i="1" smtClean="0">
                                <a:latin typeface="Cambria Math" panose="02040503050406030204" pitchFamily="18" charset="0"/>
                              </a:rPr>
                              <m:t>𝑖𝑡</m:t>
                            </m:r>
                          </m:sub>
                        </m:sSub>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𝜉</m:t>
                            </m:r>
                          </m:e>
                          <m:sub>
                            <m:r>
                              <a:rPr lang="en-US" altLang="zh-TW" b="0" i="1" smtClean="0">
                                <a:latin typeface="Cambria Math" panose="02040503050406030204" pitchFamily="18" charset="0"/>
                              </a:rPr>
                              <m:t>𝑗𝑠</m:t>
                            </m:r>
                          </m:sub>
                        </m:sSub>
                      </m:e>
                    </m:d>
                    <m:r>
                      <a:rPr lang="en-US" altLang="zh-TW" b="0" i="1" smtClean="0">
                        <a:latin typeface="Cambria Math" panose="02040503050406030204" pitchFamily="18" charset="0"/>
                      </a:rPr>
                      <m:t>=0 </m:t>
                    </m:r>
                    <m:r>
                      <a:rPr lang="en-US" altLang="zh-TW" b="0" i="1" smtClean="0">
                        <a:latin typeface="Cambria Math" panose="02040503050406030204" pitchFamily="18" charset="0"/>
                      </a:rPr>
                      <m:t>𝑖𝑓</m:t>
                    </m:r>
                    <m:r>
                      <a:rPr lang="en-US" altLang="zh-TW" b="0" i="1" smtClean="0">
                        <a:latin typeface="Cambria Math" panose="02040503050406030204" pitchFamily="18" charset="0"/>
                      </a:rPr>
                      <m:t> </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m:t>
                        </m:r>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m:t>
                        </m:r>
                      </m:e>
                      <m:sup>
                        <m:r>
                          <a:rPr lang="en-US" altLang="zh-TW" b="0" i="1" smtClean="0">
                            <a:latin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≠0</m:t>
                    </m:r>
                  </m:oMath>
                </a14:m>
                <a:r>
                  <a:rPr lang="zh-TW" altLang="en-US" dirty="0" smtClean="0"/>
                  <a:t> </a:t>
                </a:r>
                <a:endParaRPr lang="en-US" altLang="zh-TW" dirty="0" smtClean="0"/>
              </a:p>
              <a:p>
                <a:pPr marL="0" indent="0">
                  <a:buNone/>
                </a:pPr>
                <a14:m>
                  <m:oMath xmlns:m="http://schemas.openxmlformats.org/officeDocument/2006/math">
                    <m:r>
                      <a:rPr lang="en-US" altLang="zh-TW" i="1">
                        <a:latin typeface="Cambria Math" panose="02040503050406030204" pitchFamily="18" charset="0"/>
                      </a:rPr>
                      <m:t>𝐸</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zh-TW" altLang="en-US" i="1" smtClean="0">
                                <a:latin typeface="Cambria Math" panose="02040503050406030204" pitchFamily="18" charset="0"/>
                              </a:rPr>
                              <m:t>𝜂</m:t>
                            </m:r>
                          </m:e>
                          <m:sub>
                            <m:r>
                              <a:rPr lang="en-US" altLang="zh-TW" i="1">
                                <a:latin typeface="Cambria Math" panose="02040503050406030204" pitchFamily="18" charset="0"/>
                              </a:rPr>
                              <m:t>𝑖</m:t>
                            </m:r>
                          </m:sub>
                        </m:sSub>
                        <m:sSub>
                          <m:sSubPr>
                            <m:ctrlPr>
                              <a:rPr lang="en-US" altLang="zh-TW" i="1">
                                <a:latin typeface="Cambria Math" panose="02040503050406030204" pitchFamily="18" charset="0"/>
                              </a:rPr>
                            </m:ctrlPr>
                          </m:sSubPr>
                          <m:e>
                            <m:r>
                              <a:rPr lang="zh-TW" altLang="en-US" i="1" smtClean="0">
                                <a:latin typeface="Cambria Math" panose="02040503050406030204" pitchFamily="18" charset="0"/>
                              </a:rPr>
                              <m:t>𝜂</m:t>
                            </m:r>
                          </m:e>
                          <m:sub>
                            <m:r>
                              <a:rPr lang="en-US" altLang="zh-TW" i="1">
                                <a:latin typeface="Cambria Math" panose="02040503050406030204" pitchFamily="18" charset="0"/>
                              </a:rPr>
                              <m:t>𝑗</m:t>
                            </m:r>
                          </m:sub>
                        </m:sSub>
                      </m:e>
                    </m:d>
                    <m:r>
                      <a:rPr lang="en-US" altLang="zh-TW" i="1">
                        <a:latin typeface="Cambria Math" panose="02040503050406030204" pitchFamily="18" charset="0"/>
                      </a:rPr>
                      <m:t>=0 </m:t>
                    </m:r>
                    <m:r>
                      <a:rPr lang="en-US" altLang="zh-TW" i="1">
                        <a:latin typeface="Cambria Math" panose="02040503050406030204" pitchFamily="18" charset="0"/>
                      </a:rPr>
                      <m:t>𝑖𝑓</m:t>
                    </m:r>
                    <m:r>
                      <a:rPr lang="en-US" altLang="zh-TW" i="1">
                        <a:latin typeface="Cambria Math" panose="02040503050406030204" pitchFamily="18" charset="0"/>
                      </a:rPr>
                      <m:t> </m:t>
                    </m:r>
                    <m:r>
                      <a:rPr lang="en-US" altLang="zh-TW" b="0" i="1" smtClean="0">
                        <a:latin typeface="Cambria Math" panose="02040503050406030204" pitchFamily="18" charset="0"/>
                      </a:rPr>
                      <m:t>𝑖</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𝑗</m:t>
                    </m:r>
                  </m:oMath>
                </a14:m>
                <a:r>
                  <a:rPr lang="en-US" altLang="zh-TW" dirty="0" smtClean="0"/>
                  <a:t> </a:t>
                </a:r>
              </a:p>
              <a:p>
                <a:pPr marL="0" indent="0">
                  <a:buNone/>
                </a:pPr>
                <a14:m>
                  <m:oMath xmlns:m="http://schemas.openxmlformats.org/officeDocument/2006/math">
                    <m:r>
                      <a:rPr lang="en-US" altLang="zh-TW" i="1">
                        <a:latin typeface="Cambria Math" panose="02040503050406030204" pitchFamily="18" charset="0"/>
                      </a:rPr>
                      <m:t>𝐸</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zh-TW" altLang="en-US" i="1">
                                <a:latin typeface="Cambria Math" panose="02040503050406030204" pitchFamily="18" charset="0"/>
                              </a:rPr>
                              <m:t>𝜉</m:t>
                            </m:r>
                          </m:e>
                          <m:sub>
                            <m:r>
                              <a:rPr lang="en-US" altLang="zh-TW" i="1">
                                <a:latin typeface="Cambria Math" panose="02040503050406030204" pitchFamily="18" charset="0"/>
                              </a:rPr>
                              <m:t>𝑖𝑡</m:t>
                            </m:r>
                          </m:sub>
                        </m:sSub>
                        <m:sSub>
                          <m:sSubPr>
                            <m:ctrlPr>
                              <a:rPr lang="en-US" altLang="zh-TW" i="1">
                                <a:latin typeface="Cambria Math" panose="02040503050406030204" pitchFamily="18" charset="0"/>
                              </a:rPr>
                            </m:ctrlPr>
                          </m:sSubPr>
                          <m:e>
                            <m:r>
                              <a:rPr lang="zh-TW" altLang="en-US" i="1" smtClean="0">
                                <a:latin typeface="Cambria Math" panose="02040503050406030204" pitchFamily="18" charset="0"/>
                              </a:rPr>
                              <m:t>𝜂</m:t>
                            </m:r>
                          </m:e>
                          <m:sub>
                            <m:r>
                              <a:rPr lang="en-US" altLang="zh-TW" b="0" i="1" smtClean="0">
                                <a:latin typeface="Cambria Math" panose="02040503050406030204" pitchFamily="18" charset="0"/>
                              </a:rPr>
                              <m:t>𝑖</m:t>
                            </m:r>
                          </m:sub>
                        </m:sSub>
                      </m:e>
                    </m:d>
                    <m:r>
                      <a:rPr lang="en-US" altLang="zh-TW" i="1">
                        <a:latin typeface="Cambria Math" panose="02040503050406030204" pitchFamily="18" charset="0"/>
                      </a:rPr>
                      <m:t>=0</m:t>
                    </m:r>
                  </m:oMath>
                </a14:m>
                <a:r>
                  <a:rPr lang="en-US" altLang="zh-TW" dirty="0" smtClean="0"/>
                  <a:t> </a:t>
                </a:r>
              </a:p>
              <a:p>
                <a:pPr marL="0" indent="0">
                  <a:buNone/>
                </a:pP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𝜂</m:t>
                        </m:r>
                      </m:e>
                      <m:sub>
                        <m:r>
                          <a:rPr lang="en-US" altLang="zh-TW" b="0" i="1" smtClean="0">
                            <a:latin typeface="Cambria Math" panose="02040503050406030204" pitchFamily="18" charset="0"/>
                          </a:rPr>
                          <m:t>𝑖</m:t>
                        </m:r>
                      </m:sub>
                    </m:sSub>
                  </m:oMath>
                </a14:m>
                <a:r>
                  <a:rPr lang="en-US" altLang="zh-TW" dirty="0" smtClean="0"/>
                  <a:t> </a:t>
                </a:r>
                <a:r>
                  <a:rPr lang="en-US" altLang="zh-TW" dirty="0" smtClean="0">
                    <a:latin typeface="Times New Roman" panose="02020603050405020304" pitchFamily="18" charset="0"/>
                    <a:cs typeface="Times New Roman" panose="02020603050405020304" pitchFamily="18" charset="0"/>
                  </a:rPr>
                  <a:t>is a specification error for each individual house and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𝜉</m:t>
                        </m:r>
                      </m:e>
                      <m:sub>
                        <m:r>
                          <a:rPr lang="en-US" altLang="zh-TW" b="0" i="1" smtClean="0">
                            <a:latin typeface="Cambria Math" panose="02040503050406030204" pitchFamily="18" charset="0"/>
                            <a:cs typeface="Times New Roman" panose="02020603050405020304" pitchFamily="18" charset="0"/>
                          </a:rPr>
                          <m:t>𝑖𝑡</m:t>
                        </m:r>
                      </m:sub>
                    </m:sSub>
                  </m:oMath>
                </a14:m>
                <a:r>
                  <a:rPr lang="en-US" altLang="zh-TW" dirty="0" smtClean="0"/>
                  <a:t> </a:t>
                </a:r>
                <a:r>
                  <a:rPr lang="en-US" altLang="zh-TW" dirty="0" smtClean="0">
                    <a:latin typeface="Times New Roman" panose="02020603050405020304" pitchFamily="18" charset="0"/>
                    <a:cs typeface="Times New Roman" panose="02020603050405020304" pitchFamily="18" charset="0"/>
                  </a:rPr>
                  <a:t>is a white noise term</a:t>
                </a:r>
              </a:p>
              <a:p>
                <a:pPr marL="0" indent="0">
                  <a:buNone/>
                </a:pPr>
                <a:r>
                  <a:rPr lang="en-US" altLang="zh-TW" dirty="0" smtClean="0">
                    <a:latin typeface="Times New Roman" panose="02020603050405020304" pitchFamily="18" charset="0"/>
                    <a:cs typeface="Times New Roman" panose="02020603050405020304" pitchFamily="18" charset="0"/>
                  </a:rPr>
                  <a:t>The sum of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𝜂</m:t>
                        </m:r>
                      </m:e>
                      <m:sub>
                        <m:r>
                          <a:rPr lang="en-US" altLang="zh-TW" i="1">
                            <a:latin typeface="Cambria Math" panose="02040503050406030204" pitchFamily="18" charset="0"/>
                          </a:rPr>
                          <m:t>𝑖</m:t>
                        </m:r>
                      </m:sub>
                    </m:sSub>
                  </m:oMath>
                </a14:m>
                <a:r>
                  <a:rPr lang="en-US" altLang="zh-TW"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𝜉</m:t>
                        </m:r>
                      </m:e>
                      <m:sub>
                        <m:r>
                          <a:rPr lang="en-US" altLang="zh-TW" i="1">
                            <a:latin typeface="Cambria Math" panose="02040503050406030204" pitchFamily="18" charset="0"/>
                            <a:cs typeface="Times New Roman" panose="02020603050405020304" pitchFamily="18" charset="0"/>
                          </a:rPr>
                          <m:t>𝑖𝑡</m:t>
                        </m:r>
                      </m:sub>
                    </m:sSub>
                  </m:oMath>
                </a14:m>
                <a:r>
                  <a:rPr lang="en-US" altLang="zh-TW" dirty="0" smtClean="0">
                    <a:latin typeface="Times New Roman" panose="02020603050405020304" pitchFamily="18" charset="0"/>
                    <a:cs typeface="Times New Roman" panose="02020603050405020304" pitchFamily="18" charset="0"/>
                  </a:rPr>
                  <a:t> is denoted by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𝜀</m:t>
                        </m:r>
                      </m:e>
                      <m:sub>
                        <m:r>
                          <a:rPr lang="en-US" altLang="zh-TW" b="0" i="1" smtClean="0">
                            <a:latin typeface="Cambria Math" panose="02040503050406030204" pitchFamily="18" charset="0"/>
                            <a:cs typeface="Times New Roman" panose="02020603050405020304" pitchFamily="18" charset="0"/>
                          </a:rPr>
                          <m:t>𝑖𝑡</m:t>
                        </m:r>
                      </m:sub>
                    </m:sSub>
                  </m:oMath>
                </a14:m>
                <a:r>
                  <a:rPr lang="en-US" altLang="zh-TW" dirty="0" smtClean="0">
                    <a:latin typeface="Times New Roman" panose="02020603050405020304" pitchFamily="18" charset="0"/>
                    <a:cs typeface="Times New Roman" panose="02020603050405020304" pitchFamily="18" charset="0"/>
                  </a:rPr>
                  <a:t>.</a:t>
                </a:r>
              </a:p>
              <a:p>
                <a:pPr marL="0" indent="0">
                  <a:buNone/>
                </a:pP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t </a:t>
                </a:r>
                <a:r>
                  <a:rPr lang="en-US" altLang="zh-TW" dirty="0">
                    <a:latin typeface="Times New Roman" panose="02020603050405020304" pitchFamily="18" charset="0"/>
                    <a:cs typeface="Times New Roman" panose="02020603050405020304" pitchFamily="18" charset="0"/>
                  </a:rPr>
                  <a:t>can be shown that the variance </a:t>
                </a:r>
                <a:r>
                  <a:rPr lang="en-US" altLang="zh-TW" dirty="0" smtClean="0">
                    <a:latin typeface="Times New Roman" panose="02020603050405020304" pitchFamily="18" charset="0"/>
                    <a:cs typeface="Times New Roman" panose="02020603050405020304" pitchFamily="18" charset="0"/>
                  </a:rPr>
                  <a:t>of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zh-TW" altLang="en-US" i="1" smtClean="0">
                            <a:latin typeface="Cambria Math" panose="02040503050406030204" pitchFamily="18" charset="0"/>
                            <a:cs typeface="Times New Roman" panose="02020603050405020304" pitchFamily="18" charset="0"/>
                          </a:rPr>
                          <m:t>𝜀</m:t>
                        </m:r>
                      </m:e>
                      <m:sub>
                        <m:r>
                          <a:rPr lang="en-US" altLang="zh-TW" b="0" i="1" smtClean="0">
                            <a:latin typeface="Cambria Math" panose="02040503050406030204" pitchFamily="18" charset="0"/>
                            <a:cs typeface="Times New Roman" panose="02020603050405020304" pitchFamily="18" charset="0"/>
                          </a:rPr>
                          <m:t>𝑖𝑡</m:t>
                        </m:r>
                      </m:sub>
                    </m:sSub>
                  </m:oMath>
                </a14:m>
                <a:r>
                  <a:rPr lang="en-US" altLang="zh-TW" dirty="0" smtClean="0">
                    <a:latin typeface="Times New Roman" panose="02020603050405020304" pitchFamily="18" charset="0"/>
                    <a:cs typeface="Times New Roman" panose="02020603050405020304" pitchFamily="18" charset="0"/>
                  </a:rPr>
                  <a:t> is </a:t>
                </a:r>
                <a14:m>
                  <m:oMath xmlns:m="http://schemas.openxmlformats.org/officeDocument/2006/math">
                    <m:sSubSup>
                      <m:sSubSupPr>
                        <m:ctrlPr>
                          <a:rPr lang="en-US" altLang="zh-TW" i="1" smtClean="0">
                            <a:latin typeface="Cambria Math" panose="02040503050406030204" pitchFamily="18" charset="0"/>
                            <a:cs typeface="Times New Roman" panose="02020603050405020304" pitchFamily="18" charset="0"/>
                          </a:rPr>
                        </m:ctrlPr>
                      </m:sSubSupPr>
                      <m:e>
                        <m:r>
                          <a:rPr lang="zh-TW" altLang="en-US" i="1" smtClean="0">
                            <a:latin typeface="Cambria Math" panose="02040503050406030204" pitchFamily="18" charset="0"/>
                            <a:cs typeface="Times New Roman" panose="02020603050405020304" pitchFamily="18" charset="0"/>
                          </a:rPr>
                          <m:t>𝜎</m:t>
                        </m:r>
                      </m:e>
                      <m:sub>
                        <m:r>
                          <a:rPr lang="zh-TW" altLang="en-US" i="1" smtClean="0">
                            <a:latin typeface="Cambria Math" panose="02040503050406030204" pitchFamily="18" charset="0"/>
                            <a:cs typeface="Times New Roman" panose="02020603050405020304" pitchFamily="18" charset="0"/>
                          </a:rPr>
                          <m:t>𝜀</m:t>
                        </m:r>
                      </m:sub>
                      <m:sup>
                        <m:r>
                          <a:rPr lang="en-US" altLang="zh-TW" b="0" i="1" smtClean="0">
                            <a:latin typeface="Cambria Math" panose="02040503050406030204" pitchFamily="18" charset="0"/>
                            <a:cs typeface="Times New Roman" panose="02020603050405020304" pitchFamily="18" charset="0"/>
                          </a:rPr>
                          <m:t>2</m:t>
                        </m:r>
                      </m:sup>
                    </m:sSubSup>
                    <m:r>
                      <a:rPr lang="en-US" altLang="zh-TW" b="0" i="1" smtClean="0">
                        <a:latin typeface="Cambria Math" panose="02040503050406030204" pitchFamily="18" charset="0"/>
                        <a:cs typeface="Times New Roman" panose="02020603050405020304" pitchFamily="18" charset="0"/>
                      </a:rPr>
                      <m:t>=</m:t>
                    </m:r>
                    <m:sSubSup>
                      <m:sSubSupPr>
                        <m:ctrlPr>
                          <a:rPr lang="en-US" altLang="zh-TW" b="0" i="1" smtClean="0">
                            <a:latin typeface="Cambria Math" panose="02040503050406030204" pitchFamily="18" charset="0"/>
                            <a:cs typeface="Times New Roman" panose="02020603050405020304" pitchFamily="18" charset="0"/>
                          </a:rPr>
                        </m:ctrlPr>
                      </m:sSubSupPr>
                      <m:e>
                        <m:r>
                          <a:rPr lang="zh-TW" altLang="en-US" b="0" i="1" smtClean="0">
                            <a:latin typeface="Cambria Math" panose="02040503050406030204" pitchFamily="18" charset="0"/>
                            <a:cs typeface="Times New Roman" panose="02020603050405020304" pitchFamily="18" charset="0"/>
                          </a:rPr>
                          <m:t>𝜎</m:t>
                        </m:r>
                      </m:e>
                      <m:sub>
                        <m:r>
                          <a:rPr lang="zh-TW" altLang="en-US" b="0" i="1" smtClean="0">
                            <a:latin typeface="Cambria Math" panose="02040503050406030204" pitchFamily="18" charset="0"/>
                            <a:cs typeface="Times New Roman" panose="02020603050405020304" pitchFamily="18" charset="0"/>
                          </a:rPr>
                          <m:t>𝜂</m:t>
                        </m:r>
                      </m:sub>
                      <m:sup>
                        <m:r>
                          <a:rPr lang="en-US" altLang="zh-TW" b="0" i="1" smtClean="0">
                            <a:latin typeface="Cambria Math" panose="02040503050406030204" pitchFamily="18" charset="0"/>
                            <a:cs typeface="Times New Roman" panose="02020603050405020304" pitchFamily="18" charset="0"/>
                          </a:rPr>
                          <m:t>2</m:t>
                        </m:r>
                      </m:sup>
                    </m:sSubSup>
                    <m:r>
                      <a:rPr lang="en-US" altLang="zh-TW" b="0" i="1" smtClean="0">
                        <a:latin typeface="Cambria Math" panose="02040503050406030204" pitchFamily="18" charset="0"/>
                        <a:cs typeface="Times New Roman" panose="02020603050405020304" pitchFamily="18" charset="0"/>
                      </a:rPr>
                      <m:t>+</m:t>
                    </m:r>
                    <m:sSubSup>
                      <m:sSubSupPr>
                        <m:ctrlPr>
                          <a:rPr lang="en-US" altLang="zh-TW" b="0" i="1" smtClean="0">
                            <a:latin typeface="Cambria Math" panose="02040503050406030204" pitchFamily="18" charset="0"/>
                            <a:cs typeface="Times New Roman" panose="02020603050405020304" pitchFamily="18" charset="0"/>
                          </a:rPr>
                        </m:ctrlPr>
                      </m:sSubSupPr>
                      <m:e>
                        <m:r>
                          <a:rPr lang="zh-TW" altLang="en-US" b="0" i="1" smtClean="0">
                            <a:latin typeface="Cambria Math" panose="02040503050406030204" pitchFamily="18" charset="0"/>
                            <a:cs typeface="Times New Roman" panose="02020603050405020304" pitchFamily="18" charset="0"/>
                          </a:rPr>
                          <m:t>𝜎</m:t>
                        </m:r>
                      </m:e>
                      <m:sub>
                        <m:r>
                          <a:rPr lang="zh-TW" altLang="en-US" b="0" i="1" smtClean="0">
                            <a:latin typeface="Cambria Math" panose="02040503050406030204" pitchFamily="18" charset="0"/>
                            <a:cs typeface="Times New Roman" panose="02020603050405020304" pitchFamily="18" charset="0"/>
                          </a:rPr>
                          <m:t>𝜉</m:t>
                        </m:r>
                      </m:sub>
                      <m:sup>
                        <m:r>
                          <a:rPr lang="en-US" altLang="zh-TW" b="0" i="1" smtClean="0">
                            <a:latin typeface="Cambria Math" panose="02040503050406030204" pitchFamily="18" charset="0"/>
                            <a:cs typeface="Times New Roman" panose="02020603050405020304" pitchFamily="18" charset="0"/>
                          </a:rPr>
                          <m:t>2</m:t>
                        </m:r>
                      </m:sup>
                    </m:sSubSup>
                  </m:oMath>
                </a14:m>
                <a:endParaRPr lang="en-US" altLang="zh-TW" dirty="0">
                  <a:latin typeface="Times New Roman" panose="02020603050405020304" pitchFamily="18" charset="0"/>
                  <a:cs typeface="Times New Roman" panose="02020603050405020304" pitchFamily="18" charset="0"/>
                </a:endParaRPr>
              </a:p>
              <a:p>
                <a:pPr marL="0" indent="0">
                  <a:buNone/>
                </a:pPr>
                <a:endParaRPr lang="zh-TW" altLang="en-US" dirty="0"/>
              </a:p>
              <a:p>
                <a:pPr marL="0"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667"/>
                </a:stretch>
              </a:blipFill>
            </p:spPr>
            <p:txBody>
              <a:bodyPr/>
              <a:lstStyle/>
              <a:p>
                <a:r>
                  <a:rPr lang="zh-TW" altLang="en-US">
                    <a:noFill/>
                  </a:rPr>
                  <a:t> </a:t>
                </a:r>
              </a:p>
            </p:txBody>
          </p:sp>
        </mc:Fallback>
      </mc:AlternateContent>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17</a:t>
            </a:r>
            <a:endParaRPr lang="zh-TW" altLang="en-US" dirty="0"/>
          </a:p>
        </p:txBody>
      </p:sp>
    </p:spTree>
    <p:extLst>
      <p:ext uri="{BB962C8B-B14F-4D97-AF65-F5344CB8AC3E}">
        <p14:creationId xmlns:p14="http://schemas.microsoft.com/office/powerpoint/2010/main" val="155114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Repeat-sales model</a:t>
            </a:r>
            <a:endParaRPr lang="zh-TW" altLang="en-US" b="1"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For a property </a:t>
                </a:r>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𝑗</m:t>
                    </m:r>
                  </m:oMath>
                </a14:m>
                <a:r>
                  <a:rPr lang="zh-TW" altLang="en-US" dirty="0" smtClean="0"/>
                  <a:t> </a:t>
                </a:r>
                <a:r>
                  <a:rPr lang="en-US" altLang="zh-TW" dirty="0" smtClean="0">
                    <a:latin typeface="Times New Roman" panose="02020603050405020304" pitchFamily="18" charset="0"/>
                    <a:cs typeface="Times New Roman" panose="02020603050405020304" pitchFamily="18" charset="0"/>
                  </a:rPr>
                  <a:t>that is transacted multiple times, the differenced log sales prices pairs are expressed as :</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𝑗𝑡</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𝑉</m:t>
                          </m:r>
                        </m:e>
                        <m:sub>
                          <m:r>
                            <a:rPr lang="en-US" altLang="zh-TW" b="0" i="1" smtClean="0">
                              <a:latin typeface="Cambria Math" panose="02040503050406030204" pitchFamily="18" charset="0"/>
                            </a:rPr>
                            <m:t>𝑗𝑠</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𝛽</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𝛽</m:t>
                          </m:r>
                        </m:e>
                        <m:sub>
                          <m:r>
                            <a:rPr lang="en-US" altLang="zh-TW" b="0" i="1" smtClean="0">
                              <a:latin typeface="Cambria Math" panose="02040503050406030204" pitchFamily="18" charset="0"/>
                            </a:rPr>
                            <m:t>𝑠</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𝜉</m:t>
                          </m:r>
                        </m:e>
                        <m:sub>
                          <m:r>
                            <a:rPr lang="en-US" altLang="zh-TW" b="0" i="1" smtClean="0">
                              <a:latin typeface="Cambria Math" panose="02040503050406030204" pitchFamily="18" charset="0"/>
                            </a:rPr>
                            <m:t>𝑗𝑡</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𝜉</m:t>
                          </m:r>
                        </m:e>
                        <m:sub>
                          <m:r>
                            <a:rPr lang="en-US" altLang="zh-TW" b="0" i="1" smtClean="0">
                              <a:latin typeface="Cambria Math" panose="02040503050406030204" pitchFamily="18" charset="0"/>
                            </a:rPr>
                            <m:t>𝑗𝑠</m:t>
                          </m:r>
                        </m:sub>
                      </m:sSub>
                    </m:oMath>
                  </m:oMathPara>
                </a14:m>
                <a:endParaRPr lang="en-US" altLang="zh-TW" dirty="0" smtClean="0"/>
              </a:p>
              <a:p>
                <a:pPr marL="0" indent="0">
                  <a:buNone/>
                </a:pPr>
                <a:r>
                  <a:rPr lang="en-US" altLang="zh-TW" dirty="0" smtClean="0">
                    <a:latin typeface="Times New Roman" panose="02020603050405020304" pitchFamily="18" charset="0"/>
                    <a:cs typeface="Times New Roman" panose="02020603050405020304" pitchFamily="18" charset="0"/>
                  </a:rPr>
                  <a:t>where s and t ( s &lt; t ) are a pair of consecutive sales of property j.</a:t>
                </a:r>
              </a:p>
              <a:p>
                <a:pPr marL="0" indent="0">
                  <a:buNone/>
                </a:pPr>
                <a:endParaRPr lang="en-US" altLang="zh-TW" dirty="0" smtClean="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A standard repeat-sales model uses only data on houses with multiple sales to regress the differenced log sale prices against time dummy variables.</a:t>
                </a:r>
                <a:endParaRPr lang="en-US" altLang="zh-TW" dirty="0">
                  <a:latin typeface="Times New Roman" panose="02020603050405020304" pitchFamily="18" charset="0"/>
                  <a:cs typeface="Times New Roman" panose="02020603050405020304" pitchFamily="18" charset="0"/>
                </a:endParaRPr>
              </a:p>
              <a:p>
                <a:pPr marL="0" indent="0">
                  <a:buNone/>
                </a:pPr>
                <a:endParaRPr lang="zh-TW" altLang="en-US" dirty="0"/>
              </a:p>
              <a:p>
                <a:pPr marL="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667" t="-1504"/>
                </a:stretch>
              </a:blipFill>
            </p:spPr>
            <p:txBody>
              <a:bodyPr/>
              <a:lstStyle/>
              <a:p>
                <a:r>
                  <a:rPr lang="zh-TW" altLang="en-US">
                    <a:noFill/>
                  </a:rPr>
                  <a:t> </a:t>
                </a:r>
              </a:p>
            </p:txBody>
          </p:sp>
        </mc:Fallback>
      </mc:AlternateContent>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18</a:t>
            </a:r>
            <a:endParaRPr lang="zh-TW" altLang="en-US" dirty="0"/>
          </a:p>
        </p:txBody>
      </p:sp>
    </p:spTree>
    <p:extLst>
      <p:ext uri="{BB962C8B-B14F-4D97-AF65-F5344CB8AC3E}">
        <p14:creationId xmlns:p14="http://schemas.microsoft.com/office/powerpoint/2010/main" val="188737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Hybrid house price model</a:t>
            </a:r>
            <a:endParaRPr lang="zh-TW" altLang="en-US" b="1"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H</a:t>
                </a:r>
                <a:r>
                  <a:rPr lang="en-US" altLang="zh-TW" dirty="0" smtClean="0">
                    <a:latin typeface="Times New Roman" panose="02020603050405020304" pitchFamily="18" charset="0"/>
                    <a:cs typeface="Times New Roman" panose="02020603050405020304" pitchFamily="18" charset="0"/>
                  </a:rPr>
                  <a:t>ybrid </a:t>
                </a:r>
                <a:r>
                  <a:rPr lang="en-US" altLang="zh-TW" dirty="0">
                    <a:latin typeface="Times New Roman" panose="02020603050405020304" pitchFamily="18" charset="0"/>
                    <a:cs typeface="Times New Roman" panose="02020603050405020304" pitchFamily="18" charset="0"/>
                  </a:rPr>
                  <a:t>model that combines hedonic and repeat-sales </a:t>
                </a:r>
                <a:r>
                  <a:rPr lang="en-US" altLang="zh-TW" dirty="0" smtClean="0">
                    <a:latin typeface="Times New Roman" panose="02020603050405020304" pitchFamily="18" charset="0"/>
                    <a:cs typeface="Times New Roman" panose="02020603050405020304" pitchFamily="18" charset="0"/>
                  </a:rPr>
                  <a:t>models and </a:t>
                </a:r>
                <a:r>
                  <a:rPr lang="en-US" altLang="zh-TW" dirty="0">
                    <a:latin typeface="Times New Roman" panose="02020603050405020304" pitchFamily="18" charset="0"/>
                    <a:cs typeface="Times New Roman" panose="02020603050405020304" pitchFamily="18" charset="0"/>
                  </a:rPr>
                  <a:t>uses the data on properties that are sold once or multiple </a:t>
                </a:r>
                <a:r>
                  <a:rPr lang="en-US" altLang="zh-TW" dirty="0" smtClean="0">
                    <a:latin typeface="Times New Roman" panose="02020603050405020304" pitchFamily="18" charset="0"/>
                    <a:cs typeface="Times New Roman" panose="02020603050405020304" pitchFamily="18" charset="0"/>
                  </a:rPr>
                  <a:t>times.</a:t>
                </a:r>
              </a:p>
              <a:p>
                <a:r>
                  <a:rPr lang="en-US" altLang="zh-TW" dirty="0" smtClean="0">
                    <a:latin typeface="Times New Roman" panose="02020603050405020304" pitchFamily="18" charset="0"/>
                    <a:cs typeface="Times New Roman" panose="02020603050405020304" pitchFamily="18" charset="0"/>
                  </a:rPr>
                  <a:t>Hybrid models overcome </a:t>
                </a:r>
                <a:r>
                  <a:rPr lang="en-US" altLang="zh-TW" dirty="0">
                    <a:latin typeface="Times New Roman" panose="02020603050405020304" pitchFamily="18" charset="0"/>
                    <a:cs typeface="Times New Roman" panose="02020603050405020304" pitchFamily="18" charset="0"/>
                  </a:rPr>
                  <a:t>the selection bias problems in repeat-sales models and the </a:t>
                </a:r>
                <a:r>
                  <a:rPr lang="en-US" altLang="zh-TW" dirty="0" smtClean="0">
                    <a:latin typeface="Times New Roman" panose="02020603050405020304" pitchFamily="18" charset="0"/>
                    <a:cs typeface="Times New Roman" panose="02020603050405020304" pitchFamily="18" charset="0"/>
                  </a:rPr>
                  <a:t>specification error problems </a:t>
                </a:r>
                <a:r>
                  <a:rPr lang="en-US" altLang="zh-TW" dirty="0">
                    <a:latin typeface="Times New Roman" panose="02020603050405020304" pitchFamily="18" charset="0"/>
                    <a:cs typeface="Times New Roman" panose="02020603050405020304" pitchFamily="18" charset="0"/>
                  </a:rPr>
                  <a:t>in hedonic </a:t>
                </a:r>
                <a:r>
                  <a:rPr lang="en-US" altLang="zh-TW" dirty="0" smtClean="0">
                    <a:latin typeface="Times New Roman" panose="02020603050405020304" pitchFamily="18" charset="0"/>
                    <a:cs typeface="Times New Roman" panose="02020603050405020304" pitchFamily="18" charset="0"/>
                  </a:rPr>
                  <a:t>models.</a:t>
                </a:r>
              </a:p>
              <a:p>
                <a:r>
                  <a:rPr lang="en-US" altLang="zh-TW" dirty="0" smtClean="0">
                    <a:latin typeface="Times New Roman" panose="02020603050405020304" pitchFamily="18" charset="0"/>
                    <a:cs typeface="Times New Roman" panose="02020603050405020304" pitchFamily="18" charset="0"/>
                  </a:rPr>
                  <a:t>The regression equation is given by:</a:t>
                </a:r>
              </a:p>
              <a:p>
                <a:pPr marL="0" indent="0" algn="ctr">
                  <a:buNone/>
                </a:pPr>
                <a:endParaRPr lang="en-US" altLang="zh-TW" i="1" dirty="0" smtClean="0">
                  <a:latin typeface="Cambria Math" panose="020405030504060302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𝑉</m:t>
                          </m:r>
                        </m:e>
                        <m:sub>
                          <m:r>
                            <a:rPr lang="en-US" altLang="zh-TW" i="1">
                              <a:latin typeface="Cambria Math" panose="02040503050406030204" pitchFamily="18" charset="0"/>
                              <a:cs typeface="Times New Roman" panose="02020603050405020304" pitchFamily="18" charset="0"/>
                            </a:rPr>
                            <m:t>𝑖𝑡</m:t>
                          </m:r>
                        </m:sub>
                      </m:sSub>
                      <m:r>
                        <a:rPr lang="en-US" altLang="zh-TW" i="1">
                          <a:latin typeface="Cambria Math" panose="02040503050406030204" pitchFamily="18" charset="0"/>
                          <a:cs typeface="Times New Roman" panose="02020603050405020304" pitchFamily="18" charset="0"/>
                        </a:rPr>
                        <m:t>=</m:t>
                      </m:r>
                      <m:r>
                        <a:rPr lang="zh-TW" altLang="en-US" i="1">
                          <a:latin typeface="Cambria Math" panose="02040503050406030204" pitchFamily="18" charset="0"/>
                          <a:cs typeface="Times New Roman" panose="02020603050405020304" pitchFamily="18" charset="0"/>
                        </a:rPr>
                        <m:t>𝛼</m:t>
                      </m:r>
                      <m:r>
                        <a:rPr lang="en-US" altLang="zh-TW" i="1">
                          <a:latin typeface="Cambria Math" panose="02040503050406030204" pitchFamily="18" charset="0"/>
                          <a:cs typeface="Times New Roman" panose="02020603050405020304" pitchFamily="18" charset="0"/>
                        </a:rPr>
                        <m:t>+</m:t>
                      </m:r>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𝛽</m:t>
                          </m:r>
                        </m:e>
                        <m:sub>
                          <m:r>
                            <a:rPr lang="en-US" altLang="zh-TW" i="1">
                              <a:latin typeface="Cambria Math" panose="02040503050406030204" pitchFamily="18" charset="0"/>
                              <a:cs typeface="Times New Roman" panose="02020603050405020304" pitchFamily="18" charset="0"/>
                            </a:rPr>
                            <m:t>𝑡</m:t>
                          </m:r>
                        </m:sub>
                      </m:sSub>
                      <m:r>
                        <a:rPr lang="en-US" altLang="zh-TW" i="1">
                          <a:latin typeface="Cambria Math" panose="02040503050406030204" pitchFamily="18" charset="0"/>
                          <a:cs typeface="Times New Roman" panose="02020603050405020304" pitchFamily="18" charset="0"/>
                        </a:rPr>
                        <m:t>+</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𝑋</m:t>
                          </m:r>
                        </m:e>
                        <m:sup>
                          <m:r>
                            <a:rPr lang="en-US" altLang="zh-TW" i="1">
                              <a:latin typeface="Cambria Math" panose="02040503050406030204" pitchFamily="18" charset="0"/>
                              <a:cs typeface="Times New Roman" panose="02020603050405020304" pitchFamily="18" charset="0"/>
                            </a:rPr>
                            <m:t>′</m:t>
                          </m:r>
                        </m:sup>
                      </m:sSup>
                      <m:r>
                        <a:rPr lang="zh-TW" altLang="en-US" i="1">
                          <a:latin typeface="Cambria Math" panose="02040503050406030204" pitchFamily="18" charset="0"/>
                          <a:cs typeface="Times New Roman" panose="02020603050405020304" pitchFamily="18" charset="0"/>
                        </a:rPr>
                        <m:t>𝛾</m:t>
                      </m:r>
                      <m:r>
                        <a:rPr lang="en-US" altLang="zh-TW" i="1">
                          <a:latin typeface="Cambria Math" panose="02040503050406030204" pitchFamily="18" charset="0"/>
                          <a:cs typeface="Times New Roman" panose="02020603050405020304" pitchFamily="18" charset="0"/>
                        </a:rPr>
                        <m:t>+</m:t>
                      </m:r>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𝑋</m:t>
                          </m:r>
                        </m:e>
                        <m:sup>
                          <m:r>
                            <a:rPr lang="en-US" altLang="zh-TW" i="1">
                              <a:latin typeface="Cambria Math" panose="02040503050406030204" pitchFamily="18" charset="0"/>
                              <a:cs typeface="Times New Roman" panose="02020603050405020304" pitchFamily="18" charset="0"/>
                            </a:rPr>
                            <m:t>′</m:t>
                          </m:r>
                        </m:sup>
                      </m:sSup>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ea typeface="Cambria Math" panose="02040503050406030204" pitchFamily="18" charset="0"/>
                              <a:cs typeface="Times New Roman" panose="02020603050405020304" pitchFamily="18" charset="0"/>
                            </a:rPr>
                            <m:t>∆</m:t>
                          </m:r>
                        </m:e>
                        <m:sub>
                          <m:r>
                            <a:rPr lang="en-US" altLang="zh-TW" i="1">
                              <a:latin typeface="Cambria Math" panose="02040503050406030204" pitchFamily="18" charset="0"/>
                              <a:cs typeface="Times New Roman" panose="02020603050405020304" pitchFamily="18" charset="0"/>
                            </a:rPr>
                            <m:t>𝑡</m:t>
                          </m:r>
                        </m:sub>
                      </m:sSub>
                      <m:r>
                        <a:rPr lang="en-US" altLang="zh-TW" i="1">
                          <a:latin typeface="Cambria Math" panose="02040503050406030204" pitchFamily="18" charset="0"/>
                          <a:cs typeface="Times New Roman" panose="02020603050405020304" pitchFamily="18" charset="0"/>
                        </a:rPr>
                        <m:t>+</m:t>
                      </m:r>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𝜂</m:t>
                          </m:r>
                        </m:e>
                        <m:sub>
                          <m:r>
                            <a:rPr lang="en-US" altLang="zh-TW" i="1">
                              <a:latin typeface="Cambria Math" panose="02040503050406030204" pitchFamily="18" charset="0"/>
                              <a:cs typeface="Times New Roman" panose="02020603050405020304" pitchFamily="18" charset="0"/>
                            </a:rPr>
                            <m:t>𝑖</m:t>
                          </m:r>
                        </m:sub>
                      </m:sSub>
                      <m:r>
                        <a:rPr lang="en-US" altLang="zh-TW" i="1">
                          <a:latin typeface="Cambria Math" panose="02040503050406030204" pitchFamily="18" charset="0"/>
                          <a:cs typeface="Times New Roman" panose="02020603050405020304" pitchFamily="18" charset="0"/>
                        </a:rPr>
                        <m:t>+</m:t>
                      </m:r>
                      <m:sSub>
                        <m:sSubPr>
                          <m:ctrlPr>
                            <a:rPr lang="en-US" altLang="zh-TW" i="1">
                              <a:latin typeface="Cambria Math" panose="02040503050406030204" pitchFamily="18" charset="0"/>
                              <a:cs typeface="Times New Roman" panose="02020603050405020304" pitchFamily="18" charset="0"/>
                            </a:rPr>
                          </m:ctrlPr>
                        </m:sSubPr>
                        <m:e>
                          <m:r>
                            <a:rPr lang="zh-TW" altLang="en-US" i="1">
                              <a:latin typeface="Cambria Math" panose="02040503050406030204" pitchFamily="18" charset="0"/>
                              <a:cs typeface="Times New Roman" panose="02020603050405020304" pitchFamily="18" charset="0"/>
                            </a:rPr>
                            <m:t>𝜉</m:t>
                          </m:r>
                        </m:e>
                        <m:sub>
                          <m:r>
                            <a:rPr lang="en-US" altLang="zh-TW" i="1">
                              <a:latin typeface="Cambria Math" panose="02040503050406030204" pitchFamily="18" charset="0"/>
                              <a:cs typeface="Times New Roman" panose="02020603050405020304" pitchFamily="18" charset="0"/>
                            </a:rPr>
                            <m:t>𝑖𝑡</m:t>
                          </m:r>
                        </m:sub>
                      </m:sSub>
                    </m:oMath>
                  </m:oMathPara>
                </a14:m>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The differenced equation is expressed as follows:</a:t>
                </a:r>
              </a:p>
              <a:p>
                <a:pPr marL="0" indent="0">
                  <a:buNone/>
                </a:pPr>
                <a:endParaRPr lang="en-US" altLang="zh-TW"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𝑉</m:t>
                          </m:r>
                        </m:e>
                        <m:sub>
                          <m:r>
                            <a:rPr lang="en-US" altLang="zh-TW" b="0" i="1" smtClean="0">
                              <a:latin typeface="Cambria Math" panose="02040503050406030204" pitchFamily="18" charset="0"/>
                              <a:cs typeface="Times New Roman" panose="02020603050405020304" pitchFamily="18" charset="0"/>
                            </a:rPr>
                            <m:t>𝑖𝑡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𝑉</m:t>
                          </m:r>
                        </m:e>
                        <m:sub>
                          <m:r>
                            <a:rPr lang="en-US" altLang="zh-TW" b="0" i="1" smtClean="0">
                              <a:latin typeface="Cambria Math" panose="02040503050406030204" pitchFamily="18" charset="0"/>
                              <a:cs typeface="Times New Roman" panose="02020603050405020304" pitchFamily="18" charset="0"/>
                            </a:rPr>
                            <m:t>𝑖𝑠</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𝛽</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𝛽</m:t>
                          </m:r>
                        </m:e>
                        <m:sub>
                          <m:r>
                            <a:rPr lang="en-US" altLang="zh-TW" b="0" i="1" smtClean="0">
                              <a:latin typeface="Cambria Math" panose="02040503050406030204" pitchFamily="18" charset="0"/>
                              <a:cs typeface="Times New Roman" panose="02020603050405020304" pitchFamily="18" charset="0"/>
                            </a:rPr>
                            <m:t>𝑠</m:t>
                          </m:r>
                        </m:sub>
                      </m:sSub>
                      <m:r>
                        <a:rPr lang="en-US" altLang="zh-TW" b="0" i="1" smtClean="0">
                          <a:latin typeface="Cambria Math" panose="02040503050406030204" pitchFamily="18" charset="0"/>
                          <a:cs typeface="Times New Roman" panose="02020603050405020304" pitchFamily="18" charset="0"/>
                        </a:rPr>
                        <m:t>+</m:t>
                      </m:r>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𝑋</m:t>
                          </m:r>
                        </m:e>
                        <m:sup>
                          <m:r>
                            <a:rPr lang="en-US" altLang="zh-TW" b="0" i="1" smtClean="0">
                              <a:latin typeface="Cambria Math" panose="02040503050406030204" pitchFamily="18" charset="0"/>
                              <a:cs typeface="Times New Roman" panose="02020603050405020304" pitchFamily="18" charset="0"/>
                            </a:rPr>
                            <m:t>′</m:t>
                          </m:r>
                        </m:sup>
                      </m:sSup>
                      <m:d>
                        <m:dPr>
                          <m:ctrlPr>
                            <a:rPr lang="en-US" altLang="zh-TW" b="0" i="1" smtClean="0">
                              <a:latin typeface="Cambria Math" panose="02040503050406030204" pitchFamily="18" charset="0"/>
                              <a:cs typeface="Times New Roman" panose="02020603050405020304" pitchFamily="18" charset="0"/>
                            </a:rPr>
                          </m:ctrlPr>
                        </m:dPr>
                        <m:e>
                          <m:sSub>
                            <m:sSubPr>
                              <m:ctrlPr>
                                <a:rPr lang="en-US" altLang="zh-TW" b="0" i="1" smtClean="0">
                                  <a:latin typeface="Cambria Math" panose="02040503050406030204" pitchFamily="18" charset="0"/>
                                  <a:cs typeface="Times New Roman" panose="02020603050405020304" pitchFamily="18" charset="0"/>
                                </a:rPr>
                              </m:ctrlPr>
                            </m:sSubPr>
                            <m:e>
                              <m:r>
                                <m:rPr>
                                  <m:sty m:val="p"/>
                                </m:rPr>
                                <a:rPr lang="el-GR" altLang="zh-TW" b="0" i="1" smtClean="0">
                                  <a:latin typeface="Cambria Math" panose="02040503050406030204" pitchFamily="18" charset="0"/>
                                  <a:ea typeface="Cambria Math" panose="02040503050406030204" pitchFamily="18" charset="0"/>
                                  <a:cs typeface="Times New Roman" panose="02020603050405020304" pitchFamily="18" charset="0"/>
                                </a:rPr>
                                <m:t>Δ</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m:rPr>
                                  <m:sty m:val="p"/>
                                </m:rPr>
                                <a:rPr lang="el-GR" altLang="zh-TW" b="0" i="1" smtClean="0">
                                  <a:latin typeface="Cambria Math" panose="02040503050406030204" pitchFamily="18" charset="0"/>
                                  <a:ea typeface="Cambria Math" panose="02040503050406030204" pitchFamily="18" charset="0"/>
                                  <a:cs typeface="Times New Roman" panose="02020603050405020304" pitchFamily="18" charset="0"/>
                                </a:rPr>
                                <m:t>Δ</m:t>
                              </m:r>
                            </m:e>
                            <m:sub>
                              <m:r>
                                <a:rPr lang="en-US" altLang="zh-TW" b="0" i="1" smtClean="0">
                                  <a:latin typeface="Cambria Math" panose="02040503050406030204" pitchFamily="18" charset="0"/>
                                  <a:cs typeface="Times New Roman" panose="02020603050405020304" pitchFamily="18" charset="0"/>
                                </a:rPr>
                                <m:t>𝑠</m:t>
                              </m:r>
                            </m:sub>
                          </m:sSub>
                        </m:e>
                      </m:d>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𝜉</m:t>
                          </m:r>
                        </m:e>
                        <m:sub>
                          <m:r>
                            <a:rPr lang="en-US" altLang="zh-TW" b="0" i="1" smtClean="0">
                              <a:latin typeface="Cambria Math" panose="02040503050406030204" pitchFamily="18" charset="0"/>
                              <a:cs typeface="Times New Roman" panose="02020603050405020304" pitchFamily="18" charset="0"/>
                            </a:rPr>
                            <m:t>𝑖𝑡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𝜉</m:t>
                          </m:r>
                        </m:e>
                        <m:sub>
                          <m:r>
                            <a:rPr lang="en-US" altLang="zh-TW" b="0" i="1" smtClean="0">
                              <a:latin typeface="Cambria Math" panose="02040503050406030204" pitchFamily="18" charset="0"/>
                              <a:cs typeface="Times New Roman" panose="02020603050405020304" pitchFamily="18" charset="0"/>
                            </a:rPr>
                            <m:t>𝑖𝑠</m:t>
                          </m:r>
                        </m:sub>
                      </m:sSub>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zh-TW" altLang="en-US">
                    <a:noFill/>
                  </a:rPr>
                  <a:t> </a:t>
                </a:r>
              </a:p>
            </p:txBody>
          </p:sp>
        </mc:Fallback>
      </mc:AlternateContent>
      <p:sp>
        <p:nvSpPr>
          <p:cNvPr id="9" name="投影片編號版面配置區 3"/>
          <p:cNvSpPr>
            <a:spLocks noGrp="1"/>
          </p:cNvSpPr>
          <p:nvPr>
            <p:ph type="sldNum" sz="quarter" idx="12"/>
          </p:nvPr>
        </p:nvSpPr>
        <p:spPr>
          <a:xfrm>
            <a:off x="11311128" y="6272784"/>
            <a:ext cx="640080" cy="365125"/>
          </a:xfrm>
        </p:spPr>
        <p:txBody>
          <a:bodyPr/>
          <a:lstStyle/>
          <a:p>
            <a:r>
              <a:rPr lang="en-US" altLang="zh-TW" dirty="0" smtClean="0"/>
              <a:t>19</a:t>
            </a:r>
          </a:p>
        </p:txBody>
      </p:sp>
    </p:spTree>
    <p:extLst>
      <p:ext uri="{BB962C8B-B14F-4D97-AF65-F5344CB8AC3E}">
        <p14:creationId xmlns:p14="http://schemas.microsoft.com/office/powerpoint/2010/main" val="311976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OUTLINE</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normAutofit/>
          </a:bodyPr>
          <a:lstStyle/>
          <a:p>
            <a:r>
              <a:rPr lang="en-US" altLang="zh-TW" sz="3600" b="1" dirty="0" smtClean="0">
                <a:latin typeface="Times New Roman" panose="02020603050405020304" pitchFamily="18" charset="0"/>
                <a:cs typeface="Times New Roman" panose="02020603050405020304" pitchFamily="18" charset="0"/>
              </a:rPr>
              <a:t>PRICING FRAMEWORK</a:t>
            </a:r>
          </a:p>
          <a:p>
            <a:endParaRPr lang="en-US" altLang="zh-TW" sz="3600" b="1" dirty="0" smtClean="0">
              <a:latin typeface="Times New Roman" panose="02020603050405020304" pitchFamily="18" charset="0"/>
              <a:cs typeface="Times New Roman" panose="02020603050405020304" pitchFamily="18" charset="0"/>
            </a:endParaRPr>
          </a:p>
          <a:p>
            <a:r>
              <a:rPr lang="en-US" altLang="zh-TW" sz="3600" b="1" dirty="0" smtClean="0">
                <a:latin typeface="Times New Roman" panose="02020603050405020304" pitchFamily="18" charset="0"/>
                <a:cs typeface="Times New Roman" panose="02020603050405020304" pitchFamily="18" charset="0"/>
              </a:rPr>
              <a:t>HOUSE PRICE MODEL</a:t>
            </a:r>
            <a:endParaRPr lang="zh-TW" altLang="en-US" sz="3600" b="1" dirty="0">
              <a:latin typeface="Times New Roman" panose="02020603050405020304" pitchFamily="18" charset="0"/>
              <a:cs typeface="Times New Roman" panose="02020603050405020304" pitchFamily="18" charset="0"/>
            </a:endParaRPr>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2</a:t>
            </a:r>
            <a:endParaRPr lang="zh-TW" altLang="en-US" dirty="0"/>
          </a:p>
        </p:txBody>
      </p:sp>
    </p:spTree>
    <p:extLst>
      <p:ext uri="{BB962C8B-B14F-4D97-AF65-F5344CB8AC3E}">
        <p14:creationId xmlns:p14="http://schemas.microsoft.com/office/powerpoint/2010/main" val="2243840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In the residential house price literature, the value of a house,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𝑉</m:t>
                        </m:r>
                      </m:e>
                      <m:sub>
                        <m:r>
                          <a:rPr lang="en-US" altLang="zh-TW" sz="2400" b="0" i="1" smtClean="0">
                            <a:latin typeface="Cambria Math" panose="02040503050406030204" pitchFamily="18" charset="0"/>
                            <a:cs typeface="Times New Roman" panose="02020603050405020304" pitchFamily="18" charset="0"/>
                          </a:rPr>
                          <m:t>𝑖𝑡</m:t>
                        </m:r>
                      </m:sub>
                    </m:sSub>
                  </m:oMath>
                </a14:m>
                <a:r>
                  <a:rPr lang="en-US" altLang="zh-TW"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is generally expressed </a:t>
                </a:r>
                <a:r>
                  <a:rPr lang="en-US" altLang="zh-TW" sz="2400" dirty="0" smtClean="0">
                    <a:latin typeface="Times New Roman" panose="02020603050405020304" pitchFamily="18" charset="0"/>
                    <a:cs typeface="Times New Roman" panose="02020603050405020304" pitchFamily="18" charset="0"/>
                  </a:rPr>
                  <a:t>as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𝑉</m:t>
                        </m:r>
                      </m:e>
                      <m:sub>
                        <m:r>
                          <a:rPr lang="en-US" altLang="zh-TW" sz="2400" b="0" i="1" smtClean="0">
                            <a:latin typeface="Cambria Math" panose="02040503050406030204" pitchFamily="18" charset="0"/>
                            <a:cs typeface="Times New Roman" panose="02020603050405020304" pitchFamily="18" charset="0"/>
                          </a:rPr>
                          <m:t>𝑖𝑡</m:t>
                        </m:r>
                      </m:sub>
                    </m:sSub>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𝑄</m:t>
                        </m:r>
                      </m:e>
                      <m:sub>
                        <m:r>
                          <a:rPr lang="en-US" altLang="zh-TW" sz="2400" b="0" i="1" smtClean="0">
                            <a:latin typeface="Cambria Math" panose="02040503050406030204" pitchFamily="18" charset="0"/>
                            <a:cs typeface="Times New Roman" panose="02020603050405020304" pitchFamily="18" charset="0"/>
                          </a:rPr>
                          <m:t>𝑖𝑡</m:t>
                        </m:r>
                      </m:sub>
                    </m:s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𝑃</m:t>
                        </m:r>
                      </m:e>
                      <m:sub>
                        <m:r>
                          <a:rPr lang="en-US" altLang="zh-TW" sz="2400" b="0" i="1" smtClean="0">
                            <a:latin typeface="Cambria Math" panose="02040503050406030204" pitchFamily="18" charset="0"/>
                            <a:cs typeface="Times New Roman" panose="02020603050405020304" pitchFamily="18" charset="0"/>
                          </a:rPr>
                          <m:t>𝑡</m:t>
                        </m:r>
                      </m:sub>
                    </m:sSub>
                  </m:oMath>
                </a14:m>
                <a:r>
                  <a:rPr lang="en-US" altLang="zh-TW"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𝑄</m:t>
                        </m:r>
                      </m:e>
                      <m:sub>
                        <m:r>
                          <a:rPr lang="en-US" altLang="zh-TW" sz="2400" b="0" i="1" smtClean="0">
                            <a:latin typeface="Cambria Math" panose="02040503050406030204" pitchFamily="18" charset="0"/>
                            <a:cs typeface="Times New Roman" panose="02020603050405020304" pitchFamily="18" charset="0"/>
                          </a:rPr>
                          <m:t>𝑖𝑡</m:t>
                        </m:r>
                      </m:sub>
                    </m:sSub>
                  </m:oMath>
                </a14:m>
                <a:r>
                  <a:rPr lang="en-US" altLang="zh-TW"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is the quality measure of the house and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𝑃</m:t>
                        </m:r>
                      </m:e>
                      <m:sub>
                        <m:r>
                          <a:rPr lang="en-US" altLang="zh-TW" sz="2400" b="0" i="1" smtClean="0">
                            <a:latin typeface="Cambria Math" panose="02040503050406030204" pitchFamily="18" charset="0"/>
                            <a:cs typeface="Times New Roman" panose="02020603050405020304" pitchFamily="18" charset="0"/>
                          </a:rPr>
                          <m:t>𝑡</m:t>
                        </m:r>
                      </m:sub>
                    </m:sSub>
                  </m:oMath>
                </a14:m>
                <a:r>
                  <a:rPr lang="en-US" altLang="zh-TW" sz="2400" dirty="0" smtClean="0">
                    <a:latin typeface="Times New Roman" panose="02020603050405020304" pitchFamily="18" charset="0"/>
                    <a:cs typeface="Times New Roman" panose="02020603050405020304" pitchFamily="18" charset="0"/>
                  </a:rPr>
                  <a:t> is </a:t>
                </a:r>
                <a:r>
                  <a:rPr lang="en-US" altLang="zh-TW" sz="2400" dirty="0">
                    <a:latin typeface="Times New Roman" panose="02020603050405020304" pitchFamily="18" charset="0"/>
                    <a:cs typeface="Times New Roman" panose="02020603050405020304" pitchFamily="18" charset="0"/>
                  </a:rPr>
                  <a:t>the house price </a:t>
                </a:r>
                <a:r>
                  <a:rPr lang="en-US" altLang="zh-TW" sz="2400" dirty="0" smtClean="0">
                    <a:latin typeface="Times New Roman" panose="02020603050405020304" pitchFamily="18" charset="0"/>
                    <a:cs typeface="Times New Roman" panose="02020603050405020304" pitchFamily="18" charset="0"/>
                  </a:rPr>
                  <a:t>index.</a:t>
                </a:r>
              </a:p>
              <a:p>
                <a:r>
                  <a:rPr lang="en-US" altLang="zh-TW" sz="2400" dirty="0">
                    <a:latin typeface="Times New Roman" panose="02020603050405020304" pitchFamily="18" charset="0"/>
                    <a:cs typeface="Times New Roman" panose="02020603050405020304" pitchFamily="18" charset="0"/>
                  </a:rPr>
                  <a:t>A range of models are developed to disentangle </a:t>
                </a:r>
                <a:r>
                  <a:rPr lang="en-US" altLang="zh-TW" sz="2400" dirty="0" smtClean="0">
                    <a:latin typeface="Times New Roman" panose="02020603050405020304" pitchFamily="18" charset="0"/>
                    <a:cs typeface="Times New Roman" panose="02020603050405020304" pitchFamily="18" charset="0"/>
                  </a:rPr>
                  <a:t>the two </a:t>
                </a:r>
                <a:r>
                  <a:rPr lang="en-US" altLang="zh-TW" sz="2400" dirty="0">
                    <a:latin typeface="Times New Roman" panose="02020603050405020304" pitchFamily="18" charset="0"/>
                    <a:cs typeface="Times New Roman" panose="02020603050405020304" pitchFamily="18" charset="0"/>
                  </a:rPr>
                  <a:t>components. Standard models include the hedonic model, the repeat-sales model </a:t>
                </a:r>
                <a:r>
                  <a:rPr lang="en-US" altLang="zh-TW" sz="2400" dirty="0" smtClean="0">
                    <a:latin typeface="Times New Roman" panose="02020603050405020304" pitchFamily="18" charset="0"/>
                    <a:cs typeface="Times New Roman" panose="02020603050405020304" pitchFamily="18" charset="0"/>
                  </a:rPr>
                  <a:t>and the </a:t>
                </a:r>
                <a:r>
                  <a:rPr lang="en-US" altLang="zh-TW" sz="2400" dirty="0">
                    <a:latin typeface="Times New Roman" panose="02020603050405020304" pitchFamily="18" charset="0"/>
                    <a:cs typeface="Times New Roman" panose="02020603050405020304" pitchFamily="18" charset="0"/>
                  </a:rPr>
                  <a:t>hybrid hedonic-repeat-sales model</a:t>
                </a:r>
                <a:r>
                  <a:rPr lang="en-US" altLang="zh-TW" sz="2400" dirty="0" smtClean="0">
                    <a:latin typeface="Times New Roman" panose="02020603050405020304" pitchFamily="18" charset="0"/>
                    <a:cs typeface="Times New Roman" panose="02020603050405020304" pitchFamily="18" charset="0"/>
                  </a:rPr>
                  <a:t>.</a:t>
                </a:r>
              </a:p>
              <a:p>
                <a:r>
                  <a:rPr lang="en-US" altLang="zh-TW" sz="2400" dirty="0">
                    <a:latin typeface="Times New Roman" panose="02020603050405020304" pitchFamily="18" charset="0"/>
                    <a:cs typeface="Times New Roman" panose="02020603050405020304" pitchFamily="18" charset="0"/>
                  </a:rPr>
                  <a:t>A typical hedonic model expresses the logarithm </a:t>
                </a:r>
                <a:r>
                  <a:rPr lang="en-US" altLang="zh-TW" sz="2400" dirty="0" smtClean="0">
                    <a:latin typeface="Times New Roman" panose="02020603050405020304" pitchFamily="18" charset="0"/>
                    <a:cs typeface="Times New Roman" panose="02020603050405020304" pitchFamily="18" charset="0"/>
                  </a:rPr>
                  <a:t>of the </a:t>
                </a:r>
                <a:r>
                  <a:rPr lang="en-US" altLang="zh-TW" sz="2400" dirty="0">
                    <a:latin typeface="Times New Roman" panose="02020603050405020304" pitchFamily="18" charset="0"/>
                    <a:cs typeface="Times New Roman" panose="02020603050405020304" pitchFamily="18" charset="0"/>
                  </a:rPr>
                  <a:t>house price as a function of a property's characteristics, locations, amenities, and </a:t>
                </a:r>
                <a:r>
                  <a:rPr lang="en-US" altLang="zh-TW" sz="2400" dirty="0" smtClean="0">
                    <a:latin typeface="Times New Roman" panose="02020603050405020304" pitchFamily="18" charset="0"/>
                    <a:cs typeface="Times New Roman" panose="02020603050405020304" pitchFamily="18" charset="0"/>
                  </a:rPr>
                  <a:t>other variables </a:t>
                </a:r>
                <a:r>
                  <a:rPr lang="en-US" altLang="zh-TW" sz="2400" dirty="0">
                    <a:latin typeface="Times New Roman" panose="02020603050405020304" pitchFamily="18" charset="0"/>
                    <a:cs typeface="Times New Roman" panose="02020603050405020304" pitchFamily="18" charset="0"/>
                  </a:rPr>
                  <a:t>that add values to the house. The hedonic model has </a:t>
                </a:r>
                <a:r>
                  <a:rPr lang="en-US" altLang="zh-TW" sz="2400" dirty="0" smtClean="0">
                    <a:latin typeface="Times New Roman" panose="02020603050405020304" pitchFamily="18" charset="0"/>
                    <a:cs typeface="Times New Roman" panose="02020603050405020304" pitchFamily="18" charset="0"/>
                  </a:rPr>
                  <a:t>the </a:t>
                </a:r>
                <a:r>
                  <a:rPr lang="en-US" altLang="zh-TW" sz="2400" dirty="0" err="1" smtClean="0">
                    <a:latin typeface="Times New Roman" panose="02020603050405020304" pitchFamily="18" charset="0"/>
                    <a:cs typeface="Times New Roman" panose="02020603050405020304" pitchFamily="18" charset="0"/>
                  </a:rPr>
                  <a:t>collinearity</a:t>
                </a:r>
                <a:r>
                  <a:rPr lang="en-US" altLang="zh-TW" sz="2400" dirty="0" smtClean="0">
                    <a:latin typeface="Times New Roman" panose="02020603050405020304" pitchFamily="18" charset="0"/>
                    <a:cs typeface="Times New Roman" panose="02020603050405020304" pitchFamily="18" charset="0"/>
                  </a:rPr>
                  <a:t> problem.</a:t>
                </a:r>
              </a:p>
              <a:p>
                <a:r>
                  <a:rPr lang="en-US" altLang="zh-TW" sz="2400" dirty="0">
                    <a:latin typeface="Times New Roman" panose="02020603050405020304" pitchFamily="18" charset="0"/>
                    <a:cs typeface="Times New Roman" panose="02020603050405020304" pitchFamily="18" charset="0"/>
                  </a:rPr>
                  <a:t>The repeat-sales model </a:t>
                </a:r>
                <a:r>
                  <a:rPr lang="en-US" altLang="zh-TW" sz="2400" dirty="0" smtClean="0">
                    <a:latin typeface="Times New Roman" panose="02020603050405020304" pitchFamily="18" charset="0"/>
                    <a:cs typeface="Times New Roman" panose="02020603050405020304" pitchFamily="18" charset="0"/>
                  </a:rPr>
                  <a:t>addresses these </a:t>
                </a:r>
                <a:r>
                  <a:rPr lang="en-US" altLang="zh-TW" sz="2400" dirty="0">
                    <a:latin typeface="Times New Roman" panose="02020603050405020304" pitchFamily="18" charset="0"/>
                    <a:cs typeface="Times New Roman" panose="02020603050405020304" pitchFamily="18" charset="0"/>
                  </a:rPr>
                  <a:t>shortcomings by </a:t>
                </a:r>
                <a:r>
                  <a:rPr lang="en-US" altLang="zh-TW" sz="2400" dirty="0" smtClean="0">
                    <a:latin typeface="Times New Roman" panose="02020603050405020304" pitchFamily="18" charset="0"/>
                    <a:cs typeface="Times New Roman" panose="02020603050405020304" pitchFamily="18" charset="0"/>
                  </a:rPr>
                  <a:t>differencing </a:t>
                </a:r>
                <a:r>
                  <a:rPr lang="en-US" altLang="zh-TW" sz="2400" dirty="0">
                    <a:latin typeface="Times New Roman" panose="02020603050405020304" pitchFamily="18" charset="0"/>
                    <a:cs typeface="Times New Roman" panose="02020603050405020304" pitchFamily="18" charset="0"/>
                  </a:rPr>
                  <a:t>the regression equation in the hedonic model. The </a:t>
                </a:r>
                <a:r>
                  <a:rPr lang="en-US" altLang="zh-TW" sz="2400" dirty="0" smtClean="0">
                    <a:latin typeface="Times New Roman" panose="02020603050405020304" pitchFamily="18" charset="0"/>
                    <a:cs typeface="Times New Roman" panose="02020603050405020304" pitchFamily="18" charset="0"/>
                  </a:rPr>
                  <a:t>repeat-sales model </a:t>
                </a:r>
                <a:r>
                  <a:rPr lang="en-US" altLang="zh-TW" sz="2400" dirty="0">
                    <a:latin typeface="Times New Roman" panose="02020603050405020304" pitchFamily="18" charset="0"/>
                    <a:cs typeface="Times New Roman" panose="02020603050405020304" pitchFamily="18" charset="0"/>
                  </a:rPr>
                  <a:t>requires observations on properties that are transacted multiple times.</a:t>
                </a:r>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545" t="-1554" r="-303"/>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20</a:t>
            </a:r>
          </a:p>
        </p:txBody>
      </p:sp>
    </p:spTree>
    <p:extLst>
      <p:ext uri="{BB962C8B-B14F-4D97-AF65-F5344CB8AC3E}">
        <p14:creationId xmlns:p14="http://schemas.microsoft.com/office/powerpoint/2010/main" val="1974518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Cambria Math" panose="02040503050406030204" pitchFamily="18" charset="0"/>
                <a:ea typeface="Cambria Math" panose="02040503050406030204" pitchFamily="18" charset="0"/>
              </a:rPr>
              <a:t>Rest of this chapter</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normAutofit/>
          </a:bodyPr>
          <a:lstStyle/>
          <a:p>
            <a:r>
              <a:rPr lang="en-US" altLang="zh-TW" sz="3600" b="1" dirty="0" smtClean="0">
                <a:latin typeface="Times New Roman" panose="02020603050405020304" pitchFamily="18" charset="0"/>
                <a:cs typeface="Times New Roman" panose="02020603050405020304" pitchFamily="18" charset="0"/>
              </a:rPr>
              <a:t>TERMINATION OF REVERSE MORTGAGES</a:t>
            </a:r>
          </a:p>
          <a:p>
            <a:endParaRPr lang="en-US" altLang="zh-TW" sz="3600" b="1" dirty="0" smtClean="0">
              <a:latin typeface="Times New Roman" panose="02020603050405020304" pitchFamily="18" charset="0"/>
              <a:cs typeface="Times New Roman" panose="02020603050405020304" pitchFamily="18" charset="0"/>
            </a:endParaRPr>
          </a:p>
          <a:p>
            <a:r>
              <a:rPr lang="en-US" altLang="zh-TW" sz="3600" b="1" dirty="0" smtClean="0">
                <a:latin typeface="Times New Roman" panose="02020603050405020304" pitchFamily="18" charset="0"/>
                <a:cs typeface="Times New Roman" panose="02020603050405020304" pitchFamily="18" charset="0"/>
              </a:rPr>
              <a:t>RESULTS AND ANALYSIS</a:t>
            </a:r>
            <a:endParaRPr lang="zh-TW" altLang="en-US" sz="3600" b="1" dirty="0">
              <a:latin typeface="Times New Roman" panose="02020603050405020304" pitchFamily="18" charset="0"/>
              <a:cs typeface="Times New Roman" panose="02020603050405020304" pitchFamily="18" charset="0"/>
            </a:endParaRPr>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21</a:t>
            </a:r>
            <a:endParaRPr lang="zh-TW" altLang="en-US" dirty="0"/>
          </a:p>
        </p:txBody>
      </p:sp>
    </p:spTree>
    <p:extLst>
      <p:ext uri="{BB962C8B-B14F-4D97-AF65-F5344CB8AC3E}">
        <p14:creationId xmlns:p14="http://schemas.microsoft.com/office/powerpoint/2010/main" val="292691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2017199"/>
            <a:ext cx="10058400" cy="1609344"/>
          </a:xfrm>
        </p:spPr>
        <p:txBody>
          <a:bodyPr>
            <a:normAutofit/>
          </a:bodyPr>
          <a:lstStyle/>
          <a:p>
            <a:pPr algn="ctr"/>
            <a:r>
              <a:rPr lang="en-US" altLang="zh-TW" sz="5000" b="1" dirty="0" smtClean="0">
                <a:latin typeface="Cambria Math" panose="02040503050406030204" pitchFamily="18" charset="0"/>
              </a:rPr>
              <a:t>THANK you for your attention</a:t>
            </a:r>
            <a:endParaRPr lang="zh-TW" altLang="en-US" sz="5000" b="1" dirty="0">
              <a:latin typeface="Cambria Math" panose="02040503050406030204" pitchFamily="18" charset="0"/>
            </a:endParaRPr>
          </a:p>
        </p:txBody>
      </p:sp>
      <p:sp>
        <p:nvSpPr>
          <p:cNvPr id="4" name="投影片編號版面配置區 3"/>
          <p:cNvSpPr>
            <a:spLocks noGrp="1"/>
          </p:cNvSpPr>
          <p:nvPr>
            <p:ph type="sldNum" sz="quarter" idx="12"/>
          </p:nvPr>
        </p:nvSpPr>
        <p:spPr/>
        <p:txBody>
          <a:bodyPr/>
          <a:lstStyle/>
          <a:p>
            <a:fld id="{D26938FE-873B-4BAB-A127-A5DBFF23FEF6}" type="slidenum">
              <a:rPr lang="zh-TW" altLang="en-US" smtClean="0"/>
              <a:pPr/>
              <a:t>22</a:t>
            </a:fld>
            <a:endParaRPr lang="zh-TW" altLang="en-US" dirty="0"/>
          </a:p>
        </p:txBody>
      </p:sp>
    </p:spTree>
    <p:extLst>
      <p:ext uri="{BB962C8B-B14F-4D97-AF65-F5344CB8AC3E}">
        <p14:creationId xmlns:p14="http://schemas.microsoft.com/office/powerpoint/2010/main" val="292091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2017199"/>
            <a:ext cx="10058400" cy="1609344"/>
          </a:xfrm>
        </p:spPr>
        <p:txBody>
          <a:bodyPr>
            <a:normAutofit/>
          </a:bodyPr>
          <a:lstStyle/>
          <a:p>
            <a:pPr algn="ctr"/>
            <a:r>
              <a:rPr lang="en-US" altLang="zh-TW" sz="6000" b="1" smtClean="0">
                <a:latin typeface="Cambria Math" panose="02040503050406030204" pitchFamily="18" charset="0"/>
              </a:rPr>
              <a:t>Pricing Framework</a:t>
            </a:r>
            <a:endParaRPr lang="zh-TW" altLang="en-US" sz="6000" b="1" dirty="0">
              <a:latin typeface="Cambria Math" panose="02040503050406030204" pitchFamily="18" charset="0"/>
            </a:endParaRPr>
          </a:p>
        </p:txBody>
      </p:sp>
      <p:sp>
        <p:nvSpPr>
          <p:cNvPr id="4" name="投影片編號版面配置區 3"/>
          <p:cNvSpPr>
            <a:spLocks noGrp="1"/>
          </p:cNvSpPr>
          <p:nvPr>
            <p:ph type="sldNum" sz="quarter" idx="12"/>
          </p:nvPr>
        </p:nvSpPr>
        <p:spPr/>
        <p:txBody>
          <a:bodyPr/>
          <a:lstStyle/>
          <a:p>
            <a:fld id="{D26938FE-873B-4BAB-A127-A5DBFF23FEF6}" type="slidenum">
              <a:rPr lang="zh-TW" altLang="en-US" smtClean="0"/>
              <a:pPr/>
              <a:t>3</a:t>
            </a:fld>
            <a:endParaRPr lang="zh-TW" altLang="en-US" dirty="0"/>
          </a:p>
        </p:txBody>
      </p:sp>
    </p:spTree>
    <p:extLst>
      <p:ext uri="{BB962C8B-B14F-4D97-AF65-F5344CB8AC3E}">
        <p14:creationId xmlns:p14="http://schemas.microsoft.com/office/powerpoint/2010/main" val="225649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smtClean="0">
                <a:latin typeface="Cambria Math" panose="02040503050406030204" pitchFamily="18" charset="0"/>
                <a:ea typeface="Cambria Math" panose="02040503050406030204" pitchFamily="18" charset="0"/>
              </a:rPr>
              <a:t>Pricing Framework</a:t>
            </a:r>
            <a:endParaRPr lang="zh-TW" altLang="en-US" b="1" dirty="0">
              <a:latin typeface="Cambria Math" panose="02040503050406030204" pitchFamily="18" charset="0"/>
            </a:endParaRPr>
          </a:p>
        </p:txBody>
      </p:sp>
      <p:sp>
        <p:nvSpPr>
          <p:cNvPr id="3" name="內容版面配置區 2"/>
          <p:cNvSpPr>
            <a:spLocks noGrp="1"/>
          </p:cNvSpPr>
          <p:nvPr>
            <p:ph idx="1"/>
          </p:nvPr>
        </p:nvSpPr>
        <p:spPr/>
        <p:txBody>
          <a:bodyPr>
            <a:normAutofit/>
          </a:bodyPr>
          <a:lstStyle/>
          <a:p>
            <a:r>
              <a:rPr lang="en-US" altLang="zh-TW" sz="2500" dirty="0" smtClean="0">
                <a:latin typeface="Times New Roman" panose="02020603050405020304" pitchFamily="18" charset="0"/>
                <a:cs typeface="Times New Roman" panose="02020603050405020304" pitchFamily="18" charset="0"/>
              </a:rPr>
              <a:t>We model a reverse mortgage loan with variable interest rates and a single payment at issuance. </a:t>
            </a:r>
          </a:p>
          <a:p>
            <a:r>
              <a:rPr lang="en-US" altLang="zh-TW" sz="2500" dirty="0" smtClean="0">
                <a:latin typeface="Times New Roman" panose="02020603050405020304" pitchFamily="18" charset="0"/>
                <a:cs typeface="Times New Roman" panose="02020603050405020304" pitchFamily="18" charset="0"/>
              </a:rPr>
              <a:t>The outstanding loan amount accumulates until the borrower dies or permanently leaves the house due to non-mortality reasons.</a:t>
            </a:r>
          </a:p>
          <a:p>
            <a:r>
              <a:rPr lang="en-US" altLang="zh-TW" sz="2500" dirty="0" smtClean="0">
                <a:latin typeface="Times New Roman" panose="02020603050405020304" pitchFamily="18" charset="0"/>
                <a:cs typeface="Times New Roman" panose="02020603050405020304" pitchFamily="18" charset="0"/>
              </a:rPr>
              <a:t>We focus on single female borrowers who are the most common reverse mortgage borrowers in the United States. In Australia, the majority of reverse mortgage borrowers are couples, and single females are the second most common borrowers.</a:t>
            </a:r>
            <a:endParaRPr lang="zh-TW" altLang="en-US" sz="2500" dirty="0">
              <a:latin typeface="Times New Roman" panose="02020603050405020304" pitchFamily="18" charset="0"/>
              <a:cs typeface="Times New Roman" panose="02020603050405020304" pitchFamily="18" charset="0"/>
            </a:endParaRPr>
          </a:p>
        </p:txBody>
      </p:sp>
      <p:sp>
        <p:nvSpPr>
          <p:cNvPr id="8" name="投影片編號版面配置區 3"/>
          <p:cNvSpPr>
            <a:spLocks noGrp="1"/>
          </p:cNvSpPr>
          <p:nvPr>
            <p:ph type="sldNum" sz="quarter" idx="12"/>
          </p:nvPr>
        </p:nvSpPr>
        <p:spPr>
          <a:xfrm>
            <a:off x="11311128" y="6272784"/>
            <a:ext cx="640080" cy="365125"/>
          </a:xfrm>
        </p:spPr>
        <p:txBody>
          <a:bodyPr/>
          <a:lstStyle/>
          <a:p>
            <a:r>
              <a:rPr lang="en-US" altLang="zh-TW" dirty="0" smtClean="0"/>
              <a:t>4</a:t>
            </a:r>
            <a:endParaRPr lang="zh-TW" altLang="en-US" dirty="0"/>
          </a:p>
        </p:txBody>
      </p:sp>
    </p:spTree>
    <p:extLst>
      <p:ext uri="{BB962C8B-B14F-4D97-AF65-F5344CB8AC3E}">
        <p14:creationId xmlns:p14="http://schemas.microsoft.com/office/powerpoint/2010/main" val="386731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69848" y="683047"/>
                <a:ext cx="10058400" cy="5489154"/>
              </a:xfrm>
            </p:spPr>
            <p:txBody>
              <a:bodyPr>
                <a:normAutofit/>
              </a:bodyPr>
              <a:lstStyle/>
              <a:p>
                <a:pPr marL="0" indent="0">
                  <a:buNone/>
                </a:pPr>
                <a:r>
                  <a:rPr lang="en-US" altLang="zh-TW" sz="2400" dirty="0" smtClean="0">
                    <a:latin typeface="Times New Roman" panose="02020603050405020304" pitchFamily="18" charset="0"/>
                    <a:cs typeface="Times New Roman" panose="02020603050405020304" pitchFamily="18" charset="0"/>
                  </a:rPr>
                  <a:t>The outstanding reverse mortgage loan amount for a single borrower aged </a:t>
                </a:r>
                <a14:m>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𝑥</m:t>
                    </m:r>
                  </m:oMath>
                </a14:m>
                <a:r>
                  <a:rPr lang="en-US" altLang="zh-TW" sz="2400" dirty="0" smtClean="0">
                    <a:latin typeface="Times New Roman" panose="02020603050405020304" pitchFamily="18" charset="0"/>
                    <a:cs typeface="Times New Roman" panose="02020603050405020304" pitchFamily="18" charset="0"/>
                  </a:rPr>
                  <a:t> is</a:t>
                </a:r>
              </a:p>
              <a:p>
                <a:endParaRPr lang="en-US" altLang="zh-TW" sz="2400"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sz="2500" i="1" smtClean="0">
                              <a:latin typeface="Cambria Math" panose="02040503050406030204" pitchFamily="18" charset="0"/>
                              <a:cs typeface="Times New Roman" panose="02020603050405020304" pitchFamily="18" charset="0"/>
                            </a:rPr>
                          </m:ctrlPr>
                        </m:sSubPr>
                        <m:e>
                          <m:r>
                            <a:rPr lang="en-US" altLang="zh-TW" sz="2500" b="0" i="1" smtClean="0">
                              <a:latin typeface="Cambria Math" panose="02040503050406030204" pitchFamily="18" charset="0"/>
                              <a:cs typeface="Times New Roman" panose="02020603050405020304" pitchFamily="18" charset="0"/>
                            </a:rPr>
                            <m:t>𝐿</m:t>
                          </m:r>
                        </m:e>
                        <m:sub>
                          <m:sSub>
                            <m:sSubPr>
                              <m:ctrlPr>
                                <a:rPr lang="en-US" altLang="zh-TW" sz="2500" i="1" smtClean="0">
                                  <a:latin typeface="Cambria Math" panose="02040503050406030204" pitchFamily="18" charset="0"/>
                                  <a:cs typeface="Times New Roman" panose="02020603050405020304" pitchFamily="18" charset="0"/>
                                </a:rPr>
                              </m:ctrlPr>
                            </m:sSubPr>
                            <m:e>
                              <m:r>
                                <a:rPr lang="en-US" altLang="zh-TW" sz="2500" b="0" i="1" smtClean="0">
                                  <a:latin typeface="Cambria Math" panose="02040503050406030204" pitchFamily="18" charset="0"/>
                                  <a:cs typeface="Times New Roman" panose="02020603050405020304" pitchFamily="18" charset="0"/>
                                </a:rPr>
                                <m:t>𝑇</m:t>
                              </m:r>
                            </m:e>
                            <m:sub>
                              <m:r>
                                <a:rPr lang="en-US" altLang="zh-TW" sz="2500" b="0" i="1" smtClean="0">
                                  <a:latin typeface="Cambria Math" panose="02040503050406030204" pitchFamily="18" charset="0"/>
                                  <a:cs typeface="Times New Roman" panose="02020603050405020304" pitchFamily="18" charset="0"/>
                                </a:rPr>
                                <m:t>𝑥</m:t>
                              </m:r>
                            </m:sub>
                          </m:sSub>
                        </m:sub>
                      </m:sSub>
                      <m:r>
                        <a:rPr lang="en-US" altLang="zh-TW" sz="2500" b="0" i="1" smtClean="0">
                          <a:latin typeface="Cambria Math" panose="02040503050406030204" pitchFamily="18" charset="0"/>
                          <a:cs typeface="Times New Roman" panose="02020603050405020304" pitchFamily="18" charset="0"/>
                        </a:rPr>
                        <m:t>=</m:t>
                      </m:r>
                      <m:sSub>
                        <m:sSubPr>
                          <m:ctrlPr>
                            <a:rPr lang="en-US" altLang="zh-TW" sz="2500" b="0" i="1" smtClean="0">
                              <a:latin typeface="Cambria Math" panose="02040503050406030204" pitchFamily="18" charset="0"/>
                              <a:cs typeface="Times New Roman" panose="02020603050405020304" pitchFamily="18" charset="0"/>
                            </a:rPr>
                          </m:ctrlPr>
                        </m:sSubPr>
                        <m:e>
                          <m:r>
                            <a:rPr lang="en-US" altLang="zh-TW" sz="2500" b="0" i="1" smtClean="0">
                              <a:latin typeface="Cambria Math" panose="02040503050406030204" pitchFamily="18" charset="0"/>
                              <a:cs typeface="Times New Roman" panose="02020603050405020304" pitchFamily="18" charset="0"/>
                            </a:rPr>
                            <m:t>𝐿</m:t>
                          </m:r>
                        </m:e>
                        <m:sub>
                          <m:r>
                            <a:rPr lang="en-US" altLang="zh-TW" sz="2500" b="0" i="1" smtClean="0">
                              <a:latin typeface="Cambria Math" panose="02040503050406030204" pitchFamily="18" charset="0"/>
                              <a:cs typeface="Times New Roman" panose="02020603050405020304" pitchFamily="18" charset="0"/>
                            </a:rPr>
                            <m:t>0</m:t>
                          </m:r>
                        </m:sub>
                      </m:sSub>
                      <m:r>
                        <m:rPr>
                          <m:sty m:val="p"/>
                        </m:rPr>
                        <a:rPr lang="en-US" altLang="zh-TW" sz="2500" b="0" i="0" smtClean="0">
                          <a:latin typeface="Cambria Math" panose="02040503050406030204" pitchFamily="18" charset="0"/>
                          <a:cs typeface="Times New Roman" panose="02020603050405020304" pitchFamily="18" charset="0"/>
                        </a:rPr>
                        <m:t>exp</m:t>
                      </m:r>
                      <m:r>
                        <a:rPr lang="en-US" altLang="zh-TW" sz="2500" b="0" i="1" smtClean="0">
                          <a:latin typeface="Cambria Math" panose="02040503050406030204" pitchFamily="18" charset="0"/>
                          <a:cs typeface="Times New Roman" panose="02020603050405020304" pitchFamily="18" charset="0"/>
                        </a:rPr>
                        <m:t>⁡(</m:t>
                      </m:r>
                      <m:nary>
                        <m:naryPr>
                          <m:chr m:val="∑"/>
                          <m:ctrlPr>
                            <a:rPr lang="en-US" altLang="zh-TW" sz="2500" b="0" i="1" smtClean="0">
                              <a:latin typeface="Cambria Math" panose="02040503050406030204" pitchFamily="18" charset="0"/>
                              <a:cs typeface="Times New Roman" panose="02020603050405020304" pitchFamily="18" charset="0"/>
                            </a:rPr>
                          </m:ctrlPr>
                        </m:naryPr>
                        <m:sub>
                          <m:r>
                            <m:rPr>
                              <m:brk m:alnAt="23"/>
                            </m:rPr>
                            <a:rPr lang="en-US" altLang="zh-TW" sz="2500" b="0" i="1" smtClean="0">
                              <a:latin typeface="Cambria Math" panose="02040503050406030204" pitchFamily="18" charset="0"/>
                              <a:cs typeface="Times New Roman" panose="02020603050405020304" pitchFamily="18" charset="0"/>
                            </a:rPr>
                            <m:t>𝑡</m:t>
                          </m:r>
                          <m:r>
                            <a:rPr lang="en-US" altLang="zh-TW" sz="2500" b="0" i="1" smtClean="0">
                              <a:latin typeface="Cambria Math" panose="02040503050406030204" pitchFamily="18" charset="0"/>
                              <a:cs typeface="Times New Roman" panose="02020603050405020304" pitchFamily="18" charset="0"/>
                            </a:rPr>
                            <m:t>=1</m:t>
                          </m:r>
                        </m:sub>
                        <m:sup>
                          <m:sSub>
                            <m:sSubPr>
                              <m:ctrlPr>
                                <a:rPr lang="en-US" altLang="zh-TW" sz="2500" b="0" i="1" smtClean="0">
                                  <a:latin typeface="Cambria Math" panose="02040503050406030204" pitchFamily="18" charset="0"/>
                                  <a:cs typeface="Times New Roman" panose="02020603050405020304" pitchFamily="18" charset="0"/>
                                </a:rPr>
                              </m:ctrlPr>
                            </m:sSubPr>
                            <m:e>
                              <m:r>
                                <a:rPr lang="en-US" altLang="zh-TW" sz="2500" b="0" i="1" smtClean="0">
                                  <a:latin typeface="Cambria Math" panose="02040503050406030204" pitchFamily="18" charset="0"/>
                                  <a:cs typeface="Times New Roman" panose="02020603050405020304" pitchFamily="18" charset="0"/>
                                </a:rPr>
                                <m:t>𝑘</m:t>
                              </m:r>
                            </m:e>
                            <m:sub>
                              <m:r>
                                <a:rPr lang="en-US" altLang="zh-TW" sz="2500" b="0" i="1" smtClean="0">
                                  <a:latin typeface="Cambria Math" panose="02040503050406030204" pitchFamily="18" charset="0"/>
                                  <a:cs typeface="Times New Roman" panose="02020603050405020304" pitchFamily="18" charset="0"/>
                                </a:rPr>
                                <m:t>𝑥</m:t>
                              </m:r>
                            </m:sub>
                          </m:sSub>
                          <m:r>
                            <a:rPr lang="en-US" altLang="zh-TW" sz="2500" b="0" i="1" smtClean="0">
                              <a:latin typeface="Cambria Math" panose="02040503050406030204" pitchFamily="18" charset="0"/>
                              <a:cs typeface="Times New Roman" panose="02020603050405020304" pitchFamily="18" charset="0"/>
                            </a:rPr>
                            <m:t>+1</m:t>
                          </m:r>
                        </m:sup>
                        <m:e>
                          <m:r>
                            <a:rPr lang="en-US" altLang="zh-TW" sz="2500" b="0" i="1" smtClean="0">
                              <a:latin typeface="Cambria Math" panose="02040503050406030204" pitchFamily="18" charset="0"/>
                              <a:cs typeface="Times New Roman" panose="02020603050405020304" pitchFamily="18" charset="0"/>
                            </a:rPr>
                            <m:t>(</m:t>
                          </m:r>
                          <m:sSubSup>
                            <m:sSubSupPr>
                              <m:ctrlPr>
                                <a:rPr lang="en-US" altLang="zh-TW" sz="2500" b="0" i="1" smtClean="0">
                                  <a:latin typeface="Cambria Math" panose="02040503050406030204" pitchFamily="18" charset="0"/>
                                  <a:cs typeface="Times New Roman" panose="02020603050405020304" pitchFamily="18" charset="0"/>
                                </a:rPr>
                              </m:ctrlPr>
                            </m:sSubSupPr>
                            <m:e>
                              <m:r>
                                <a:rPr lang="en-US" altLang="zh-TW" sz="2500" b="0" i="1" smtClean="0">
                                  <a:latin typeface="Cambria Math" panose="02040503050406030204" pitchFamily="18" charset="0"/>
                                  <a:cs typeface="Times New Roman" panose="02020603050405020304" pitchFamily="18" charset="0"/>
                                </a:rPr>
                                <m:t>𝑟</m:t>
                              </m:r>
                            </m:e>
                            <m:sub>
                              <m:r>
                                <a:rPr lang="en-US" altLang="zh-TW" sz="2500" b="0" i="1" smtClean="0">
                                  <a:latin typeface="Cambria Math" panose="02040503050406030204" pitchFamily="18" charset="0"/>
                                  <a:cs typeface="Times New Roman" panose="02020603050405020304" pitchFamily="18" charset="0"/>
                                </a:rPr>
                                <m:t>𝑡</m:t>
                              </m:r>
                            </m:sub>
                            <m:sup>
                              <m:d>
                                <m:dPr>
                                  <m:ctrlPr>
                                    <a:rPr lang="en-US" altLang="zh-TW" sz="2500" b="0" i="1" smtClean="0">
                                      <a:latin typeface="Cambria Math" panose="02040503050406030204" pitchFamily="18" charset="0"/>
                                      <a:cs typeface="Times New Roman" panose="02020603050405020304" pitchFamily="18" charset="0"/>
                                    </a:rPr>
                                  </m:ctrlPr>
                                </m:dPr>
                                <m:e>
                                  <m:r>
                                    <a:rPr lang="en-US" altLang="zh-TW" sz="2500" b="0" i="1" smtClean="0">
                                      <a:latin typeface="Cambria Math" panose="02040503050406030204" pitchFamily="18" charset="0"/>
                                      <a:cs typeface="Times New Roman" panose="02020603050405020304" pitchFamily="18" charset="0"/>
                                    </a:rPr>
                                    <m:t>1</m:t>
                                  </m:r>
                                </m:e>
                              </m:d>
                            </m:sup>
                          </m:sSubSup>
                          <m:r>
                            <a:rPr lang="en-US" altLang="zh-TW" sz="2500" b="0" i="1" smtClean="0">
                              <a:latin typeface="Cambria Math" panose="02040503050406030204" pitchFamily="18" charset="0"/>
                              <a:cs typeface="Times New Roman" panose="02020603050405020304" pitchFamily="18" charset="0"/>
                            </a:rPr>
                            <m:t>+</m:t>
                          </m:r>
                          <m:r>
                            <a:rPr lang="zh-TW" altLang="en-US" sz="2500" b="0" i="1" smtClean="0">
                              <a:latin typeface="Cambria Math" panose="02040503050406030204" pitchFamily="18" charset="0"/>
                              <a:cs typeface="Times New Roman" panose="02020603050405020304" pitchFamily="18" charset="0"/>
                            </a:rPr>
                            <m:t>𝜅</m:t>
                          </m:r>
                          <m:r>
                            <a:rPr lang="en-US" altLang="zh-TW" sz="2500" b="0" i="1" smtClean="0">
                              <a:latin typeface="Cambria Math" panose="02040503050406030204" pitchFamily="18" charset="0"/>
                              <a:cs typeface="Times New Roman" panose="02020603050405020304" pitchFamily="18" charset="0"/>
                            </a:rPr>
                            <m:t>+</m:t>
                          </m:r>
                          <m:r>
                            <a:rPr lang="zh-TW" altLang="en-US" sz="2500" b="0" i="1" smtClean="0">
                              <a:latin typeface="Cambria Math" panose="02040503050406030204" pitchFamily="18" charset="0"/>
                              <a:cs typeface="Times New Roman" panose="02020603050405020304" pitchFamily="18" charset="0"/>
                            </a:rPr>
                            <m:t>𝜋</m:t>
                          </m:r>
                          <m:r>
                            <a:rPr lang="en-US" altLang="zh-TW" sz="2500" b="0" i="1" smtClean="0">
                              <a:latin typeface="Cambria Math" panose="02040503050406030204" pitchFamily="18" charset="0"/>
                              <a:cs typeface="Times New Roman" panose="02020603050405020304" pitchFamily="18" charset="0"/>
                            </a:rPr>
                            <m:t>)</m:t>
                          </m:r>
                        </m:e>
                      </m:nary>
                      <m:r>
                        <a:rPr lang="en-US" altLang="zh-TW" sz="2500" b="0" i="1" smtClean="0">
                          <a:latin typeface="Cambria Math" panose="02040503050406030204" pitchFamily="18" charset="0"/>
                          <a:cs typeface="Times New Roman" panose="02020603050405020304" pitchFamily="18" charset="0"/>
                        </a:rPr>
                        <m:t>)</m:t>
                      </m:r>
                    </m:oMath>
                  </m:oMathPara>
                </a14:m>
                <a:endParaRPr lang="en-US" altLang="zh-TW" sz="25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oMath>
                </a14:m>
                <a:r>
                  <a:rPr lang="en-US" altLang="zh-TW" sz="2400" dirty="0" smtClean="0">
                    <a:latin typeface="Times New Roman" panose="02020603050405020304" pitchFamily="18" charset="0"/>
                    <a:cs typeface="Times New Roman" panose="02020603050405020304" pitchFamily="18" charset="0"/>
                  </a:rPr>
                  <a:t> : </a:t>
                </a:r>
                <a:r>
                  <a:rPr lang="en-US" altLang="zh-TW" sz="2400" dirty="0">
                    <a:latin typeface="Times New Roman" panose="02020603050405020304" pitchFamily="18" charset="0"/>
                    <a:cs typeface="Times New Roman" panose="02020603050405020304" pitchFamily="18" charset="0"/>
                  </a:rPr>
                  <a:t>random termination time for </a:t>
                </a:r>
                <a:r>
                  <a:rPr lang="en-US" altLang="zh-TW" sz="2400" dirty="0" smtClean="0">
                    <a:latin typeface="Times New Roman" panose="02020603050405020304" pitchFamily="18" charset="0"/>
                    <a:cs typeface="Times New Roman" panose="02020603050405020304" pitchFamily="18" charset="0"/>
                  </a:rPr>
                  <a:t>age </a:t>
                </a:r>
                <a14:m>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𝑥</m:t>
                    </m:r>
                  </m:oMath>
                </a14:m>
                <a:endParaRPr lang="en-US" altLang="zh-TW" sz="2400" b="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𝑘</m:t>
                        </m:r>
                      </m:e>
                      <m:sub>
                        <m:r>
                          <a:rPr lang="en-US" altLang="zh-TW" sz="2400" b="0" i="1" smtClean="0">
                            <a:latin typeface="Cambria Math" panose="02040503050406030204" pitchFamily="18" charset="0"/>
                            <a:cs typeface="Times New Roman" panose="02020603050405020304" pitchFamily="18" charset="0"/>
                          </a:rPr>
                          <m:t>𝑥</m:t>
                        </m:r>
                      </m:sub>
                    </m:sSub>
                    <m:r>
                      <a:rPr lang="en-US" altLang="zh-TW" sz="2400" b="0" i="1" smtClean="0">
                        <a:latin typeface="Cambria Math" panose="02040503050406030204" pitchFamily="18" charset="0"/>
                        <a:cs typeface="Times New Roman" panose="02020603050405020304" pitchFamily="18" charset="0"/>
                      </a:rPr>
                      <m:t>=</m:t>
                    </m:r>
                    <m:d>
                      <m:dPr>
                        <m:begChr m:val="["/>
                        <m:endChr m:val="]"/>
                        <m:ctrlPr>
                          <a:rPr lang="en-US" altLang="zh-TW" sz="2400" b="0" i="1" smtClean="0">
                            <a:latin typeface="Cambria Math" panose="02040503050406030204" pitchFamily="18" charset="0"/>
                            <a:cs typeface="Times New Roman" panose="02020603050405020304" pitchFamily="18" charset="0"/>
                          </a:rPr>
                        </m:ctrlPr>
                      </m:dPr>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e>
                    </m:d>
                  </m:oMath>
                </a14:m>
                <a:r>
                  <a:rPr lang="en-US" altLang="zh-TW" sz="2400" dirty="0" smtClean="0">
                    <a:latin typeface="Times New Roman" panose="02020603050405020304" pitchFamily="18" charset="0"/>
                    <a:cs typeface="Times New Roman" panose="02020603050405020304" pitchFamily="18" charset="0"/>
                  </a:rPr>
                  <a:t> is the </a:t>
                </a:r>
                <a:r>
                  <a:rPr lang="en-US" altLang="zh-TW" sz="2400" dirty="0" err="1" smtClean="0">
                    <a:latin typeface="Times New Roman" panose="02020603050405020304" pitchFamily="18" charset="0"/>
                    <a:cs typeface="Times New Roman" panose="02020603050405020304" pitchFamily="18" charset="0"/>
                  </a:rPr>
                  <a:t>curtate</a:t>
                </a:r>
                <a:r>
                  <a:rPr lang="en-US" altLang="zh-TW" sz="2400" dirty="0" smtClean="0">
                    <a:latin typeface="Times New Roman" panose="02020603050405020304" pitchFamily="18" charset="0"/>
                    <a:cs typeface="Times New Roman" panose="02020603050405020304" pitchFamily="18" charset="0"/>
                  </a:rPr>
                  <a:t> termination time (measured in quarters) of the contract</a:t>
                </a:r>
              </a:p>
              <a:p>
                <a:pPr marL="0" indent="0">
                  <a:buNone/>
                </a:pP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m:t>
                        </m:r>
                      </m:e>
                      <m:sub>
                        <m:r>
                          <a:rPr lang="en-US" altLang="zh-TW" sz="2400" b="0" i="1" smtClean="0">
                            <a:latin typeface="Cambria Math" panose="02040503050406030204" pitchFamily="18" charset="0"/>
                            <a:cs typeface="Times New Roman" panose="02020603050405020304" pitchFamily="18" charset="0"/>
                          </a:rPr>
                          <m:t>0</m:t>
                        </m:r>
                      </m:sub>
                    </m:sSub>
                  </m:oMath>
                </a14:m>
                <a:r>
                  <a:rPr lang="en-US" altLang="zh-TW" sz="2400" dirty="0" smtClean="0">
                    <a:latin typeface="Times New Roman" panose="02020603050405020304" pitchFamily="18" charset="0"/>
                    <a:cs typeface="Times New Roman" panose="02020603050405020304" pitchFamily="18" charset="0"/>
                  </a:rPr>
                  <a:t> : </a:t>
                </a:r>
                <a:r>
                  <a:rPr lang="en-US" altLang="zh-TW" sz="2400" dirty="0">
                    <a:latin typeface="Times New Roman" panose="02020603050405020304" pitchFamily="18" charset="0"/>
                    <a:cs typeface="Times New Roman" panose="02020603050405020304" pitchFamily="18" charset="0"/>
                  </a:rPr>
                  <a:t>initial loan amount</a:t>
                </a:r>
              </a:p>
              <a:p>
                <a:pPr marL="0" indent="0">
                  <a:buNone/>
                </a:pPr>
                <a14:m>
                  <m:oMath xmlns:m="http://schemas.openxmlformats.org/officeDocument/2006/math">
                    <m:sSubSup>
                      <m:sSubSupPr>
                        <m:ctrlPr>
                          <a:rPr lang="en-US" altLang="zh-TW" sz="2400" i="1" smtClean="0">
                            <a:latin typeface="Cambria Math" panose="02040503050406030204" pitchFamily="18" charset="0"/>
                            <a:cs typeface="Times New Roman" panose="02020603050405020304" pitchFamily="18" charset="0"/>
                          </a:rPr>
                        </m:ctrlPr>
                      </m:sSubSupPr>
                      <m:e>
                        <m:r>
                          <a:rPr lang="en-US" altLang="zh-TW" sz="2400" b="0" i="1" smtClean="0">
                            <a:latin typeface="Cambria Math" panose="02040503050406030204" pitchFamily="18" charset="0"/>
                            <a:cs typeface="Times New Roman" panose="02020603050405020304" pitchFamily="18" charset="0"/>
                          </a:rPr>
                          <m:t>𝑟</m:t>
                        </m:r>
                      </m:e>
                      <m:sub>
                        <m:r>
                          <a:rPr lang="en-US" altLang="zh-TW" sz="2400" b="0" i="1" smtClean="0">
                            <a:latin typeface="Cambria Math" panose="02040503050406030204" pitchFamily="18" charset="0"/>
                            <a:cs typeface="Times New Roman" panose="02020603050405020304" pitchFamily="18" charset="0"/>
                          </a:rPr>
                          <m:t>𝑡</m:t>
                        </m:r>
                      </m:sub>
                      <m:sup>
                        <m:r>
                          <a:rPr lang="en-US" altLang="zh-TW" sz="2400" b="0" i="1" smtClean="0">
                            <a:latin typeface="Cambria Math" panose="02040503050406030204" pitchFamily="18" charset="0"/>
                            <a:cs typeface="Times New Roman" panose="02020603050405020304" pitchFamily="18" charset="0"/>
                          </a:rPr>
                          <m:t>(1)</m:t>
                        </m:r>
                      </m:sup>
                    </m:sSubSup>
                  </m:oMath>
                </a14:m>
                <a:r>
                  <a:rPr lang="en-US" altLang="zh-TW" sz="2400" dirty="0" smtClean="0">
                    <a:latin typeface="Times New Roman" panose="02020603050405020304" pitchFamily="18" charset="0"/>
                    <a:cs typeface="Times New Roman" panose="02020603050405020304" pitchFamily="18" charset="0"/>
                  </a:rPr>
                  <a:t> : quarterly risk free rate</a:t>
                </a:r>
              </a:p>
              <a:p>
                <a:pPr marL="0" indent="0">
                  <a:buNone/>
                </a:pPr>
                <a14:m>
                  <m:oMath xmlns:m="http://schemas.openxmlformats.org/officeDocument/2006/math">
                    <m:r>
                      <a:rPr lang="zh-TW" altLang="en-US" sz="2400" i="1">
                        <a:latin typeface="Cambria Math" panose="02040503050406030204" pitchFamily="18" charset="0"/>
                        <a:cs typeface="Times New Roman" panose="02020603050405020304" pitchFamily="18" charset="0"/>
                      </a:rPr>
                      <m:t>𝜅</m:t>
                    </m:r>
                  </m:oMath>
                </a14:m>
                <a:r>
                  <a:rPr lang="en-US" altLang="zh-TW" sz="2400" dirty="0" smtClean="0">
                    <a:latin typeface="Times New Roman" panose="02020603050405020304" pitchFamily="18" charset="0"/>
                    <a:cs typeface="Times New Roman" panose="02020603050405020304" pitchFamily="18" charset="0"/>
                  </a:rPr>
                  <a:t> : </a:t>
                </a:r>
                <a:r>
                  <a:rPr lang="en-US" altLang="zh-TW" sz="2400" dirty="0">
                    <a:latin typeface="Times New Roman" panose="02020603050405020304" pitchFamily="18" charset="0"/>
                    <a:cs typeface="Times New Roman" panose="02020603050405020304" pitchFamily="18" charset="0"/>
                  </a:rPr>
                  <a:t>quarterly lending margin</a:t>
                </a:r>
              </a:p>
              <a:p>
                <a:pPr marL="0" indent="0">
                  <a:buNone/>
                </a:pPr>
                <a14:m>
                  <m:oMath xmlns:m="http://schemas.openxmlformats.org/officeDocument/2006/math">
                    <m:r>
                      <a:rPr lang="zh-TW" altLang="en-US" sz="2400" i="1">
                        <a:latin typeface="Cambria Math" panose="02040503050406030204" pitchFamily="18" charset="0"/>
                        <a:cs typeface="Times New Roman" panose="02020603050405020304" pitchFamily="18" charset="0"/>
                      </a:rPr>
                      <m:t>𝜋</m:t>
                    </m:r>
                  </m:oMath>
                </a14:m>
                <a:r>
                  <a:rPr lang="en-US" altLang="zh-TW" sz="2400" dirty="0" smtClean="0">
                    <a:latin typeface="Times New Roman" panose="02020603050405020304" pitchFamily="18" charset="0"/>
                    <a:cs typeface="Times New Roman" panose="02020603050405020304" pitchFamily="18" charset="0"/>
                  </a:rPr>
                  <a:t> : quarterly mortgage </a:t>
                </a:r>
                <a:r>
                  <a:rPr lang="en-US" altLang="zh-TW" sz="2400" dirty="0">
                    <a:latin typeface="Times New Roman" panose="02020603050405020304" pitchFamily="18" charset="0"/>
                    <a:cs typeface="Times New Roman" panose="02020603050405020304" pitchFamily="18" charset="0"/>
                  </a:rPr>
                  <a:t>insurance </a:t>
                </a:r>
                <a:r>
                  <a:rPr lang="en-US" altLang="zh-TW" sz="2400" dirty="0" smtClean="0">
                    <a:latin typeface="Times New Roman" panose="02020603050405020304" pitchFamily="18" charset="0"/>
                    <a:cs typeface="Times New Roman" panose="02020603050405020304" pitchFamily="18" charset="0"/>
                  </a:rPr>
                  <a:t>premium rate</a:t>
                </a:r>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970" t="-1554"/>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5</a:t>
            </a:r>
            <a:endParaRPr lang="zh-TW" altLang="en-US" dirty="0"/>
          </a:p>
        </p:txBody>
      </p:sp>
    </p:spTree>
    <p:extLst>
      <p:ext uri="{BB962C8B-B14F-4D97-AF65-F5344CB8AC3E}">
        <p14:creationId xmlns:p14="http://schemas.microsoft.com/office/powerpoint/2010/main" val="253982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We assume that the property can be sold immediately when the contract is terminated.</a:t>
                </a:r>
              </a:p>
              <a:p>
                <a:r>
                  <a:rPr lang="en-US" altLang="zh-TW" sz="2400" dirty="0">
                    <a:latin typeface="Times New Roman" panose="02020603050405020304" pitchFamily="18" charset="0"/>
                    <a:cs typeface="Times New Roman" panose="02020603050405020304" pitchFamily="18" charset="0"/>
                  </a:rPr>
                  <a:t>The sale proceeds (less transaction costs) are used to repay the outstanding loan and the remaining amount goes to the borrower's estate</a:t>
                </a:r>
                <a:r>
                  <a:rPr lang="en-US" altLang="zh-TW" sz="2400" dirty="0" smtClean="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In case the sale proceeds are insufficient to repay the outstanding loan, the lender or the lender's insurer are responsible for the shortfall</a:t>
                </a:r>
                <a:r>
                  <a:rPr lang="en-US" altLang="zh-TW" sz="2400" dirty="0" smtClean="0">
                    <a:latin typeface="Times New Roman" panose="02020603050405020304" pitchFamily="18" charset="0"/>
                    <a:cs typeface="Times New Roman" panose="02020603050405020304" pitchFamily="18" charset="0"/>
                  </a:rPr>
                  <a:t>.</a:t>
                </a:r>
              </a:p>
              <a:p>
                <a:r>
                  <a:rPr lang="en-US" altLang="zh-TW" sz="2400" dirty="0">
                    <a:latin typeface="Times New Roman" panose="02020603050405020304" pitchFamily="18" charset="0"/>
                    <a:cs typeface="Times New Roman" panose="02020603050405020304" pitchFamily="18" charset="0"/>
                  </a:rPr>
                  <a:t>Reverse mortgages in the United States and in Australia include a No-Negative Equity Guarantee (NNEG), which caps the borrower's repayment at the house price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𝐻</m:t>
                        </m:r>
                      </m:e>
                      <m:sub>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oMath>
                </a14:m>
                <a:r>
                  <a:rPr lang="en-US" altLang="zh-TW" sz="2400" dirty="0" smtClean="0">
                    <a:latin typeface="Times New Roman" panose="02020603050405020304" pitchFamily="18" charset="0"/>
                    <a:cs typeface="Times New Roman" panose="02020603050405020304" pitchFamily="18" charset="0"/>
                  </a:rPr>
                  <a:t> at </a:t>
                </a:r>
                <a:r>
                  <a:rPr lang="en-US" altLang="zh-TW" sz="2400" dirty="0">
                    <a:latin typeface="Times New Roman" panose="02020603050405020304" pitchFamily="18" charset="0"/>
                    <a:cs typeface="Times New Roman" panose="02020603050405020304" pitchFamily="18" charset="0"/>
                  </a:rPr>
                  <a:t>the time of </a:t>
                </a:r>
                <a:r>
                  <a:rPr lang="en-US" altLang="zh-TW" sz="2400" dirty="0" smtClean="0">
                    <a:latin typeface="Times New Roman" panose="02020603050405020304" pitchFamily="18" charset="0"/>
                    <a:cs typeface="Times New Roman" panose="02020603050405020304" pitchFamily="18" charset="0"/>
                  </a:rPr>
                  <a:t>termination </a:t>
                </a: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oMath>
                </a14:m>
                <a:r>
                  <a:rPr lang="en-US" altLang="zh-TW" sz="2400" dirty="0" smtClean="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endParaRPr lang="en-US" altLang="zh-TW" sz="24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545" t="-1554" r="-1030"/>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6</a:t>
            </a:r>
            <a:endParaRPr lang="zh-TW" altLang="en-US" dirty="0"/>
          </a:p>
        </p:txBody>
      </p:sp>
    </p:spTree>
    <p:extLst>
      <p:ext uri="{BB962C8B-B14F-4D97-AF65-F5344CB8AC3E}">
        <p14:creationId xmlns:p14="http://schemas.microsoft.com/office/powerpoint/2010/main" val="191354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300" dirty="0" smtClean="0">
                    <a:latin typeface="Times New Roman" panose="02020603050405020304" pitchFamily="18" charset="0"/>
                    <a:cs typeface="Times New Roman" panose="02020603050405020304" pitchFamily="18" charset="0"/>
                  </a:rPr>
                  <a:t>The </a:t>
                </a:r>
                <a:r>
                  <a:rPr lang="en-US" altLang="zh-TW" sz="2300" dirty="0">
                    <a:latin typeface="Times New Roman" panose="02020603050405020304" pitchFamily="18" charset="0"/>
                    <a:cs typeface="Times New Roman" panose="02020603050405020304" pitchFamily="18" charset="0"/>
                  </a:rPr>
                  <a:t>net home equity of the borrower is the property value less </a:t>
                </a:r>
                <a:r>
                  <a:rPr lang="en-US" altLang="zh-TW" sz="2300" dirty="0" smtClean="0">
                    <a:latin typeface="Times New Roman" panose="02020603050405020304" pitchFamily="18" charset="0"/>
                    <a:cs typeface="Times New Roman" panose="02020603050405020304" pitchFamily="18" charset="0"/>
                  </a:rPr>
                  <a:t>the required </a:t>
                </a:r>
                <a:r>
                  <a:rPr lang="en-US" altLang="zh-TW" sz="2300" dirty="0">
                    <a:latin typeface="Times New Roman" panose="02020603050405020304" pitchFamily="18" charset="0"/>
                    <a:cs typeface="Times New Roman" panose="02020603050405020304" pitchFamily="18" charset="0"/>
                  </a:rPr>
                  <a:t>loan repayment</a:t>
                </a:r>
                <a:r>
                  <a:rPr lang="en-US" altLang="zh-TW" sz="2300" dirty="0" smtClean="0">
                    <a:latin typeface="Times New Roman" panose="02020603050405020304" pitchFamily="18" charset="0"/>
                    <a:cs typeface="Times New Roman" panose="02020603050405020304" pitchFamily="18" charset="0"/>
                  </a:rPr>
                  <a:t>:</a:t>
                </a:r>
              </a:p>
              <a:p>
                <a:pPr marL="0" indent="0">
                  <a:buNone/>
                </a:pPr>
                <a:endParaRPr lang="en-US" altLang="zh-TW" sz="2400" b="0" i="1" dirty="0" smtClean="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cs typeface="Times New Roman" panose="02020603050405020304" pitchFamily="18" charset="0"/>
                            </a:rPr>
                          </m:ctrlPr>
                        </m:sSubPr>
                        <m:e>
                          <m:r>
                            <a:rPr lang="zh-TW" altLang="en-US" sz="2400" i="1">
                              <a:latin typeface="Cambria Math" panose="02040503050406030204" pitchFamily="18" charset="0"/>
                              <a:cs typeface="Times New Roman" panose="02020603050405020304" pitchFamily="18" charset="0"/>
                            </a:rPr>
                            <m:t>𝑁𝑒𝑡</m:t>
                          </m:r>
                          <m:r>
                            <a:rPr lang="zh-TW" altLang="en-US" sz="2400" i="1">
                              <a:latin typeface="Cambria Math" panose="02040503050406030204" pitchFamily="18" charset="0"/>
                              <a:cs typeface="Times New Roman" panose="02020603050405020304" pitchFamily="18" charset="0"/>
                            </a:rPr>
                            <m:t> </m:t>
                          </m:r>
                          <m:r>
                            <a:rPr lang="zh-TW" altLang="en-US" sz="2400" i="1">
                              <a:latin typeface="Cambria Math" panose="02040503050406030204" pitchFamily="18" charset="0"/>
                              <a:cs typeface="Times New Roman" panose="02020603050405020304" pitchFamily="18" charset="0"/>
                            </a:rPr>
                            <m:t>𝐸𝑞𝑢𝑖𝑡𝑦</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𝐻</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𝑚𝑖𝑛</m:t>
                      </m:r>
                      <m:d>
                        <m:dPr>
                          <m:begChr m:val="{"/>
                          <m:endChr m:val="}"/>
                          <m:ctrlPr>
                            <a:rPr lang="en-US" altLang="zh-TW" sz="2400" b="0" i="1" smtClean="0">
                              <a:latin typeface="Cambria Math" panose="02040503050406030204" pitchFamily="18" charset="0"/>
                              <a:cs typeface="Times New Roman" panose="02020603050405020304" pitchFamily="18" charset="0"/>
                            </a:rPr>
                          </m:ctrlPr>
                        </m:dPr>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 , </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𝐻</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e>
                      </m:d>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𝑚𝑎𝑥</m:t>
                      </m:r>
                      <m:r>
                        <a:rPr lang="en-US" altLang="zh-TW" sz="2400" b="0" i="1" smtClean="0">
                          <a:latin typeface="Cambria Math" panose="02040503050406030204" pitchFamily="18" charset="0"/>
                          <a:cs typeface="Times New Roman" panose="02020603050405020304" pitchFamily="18" charset="0"/>
                        </a:rPr>
                        <m:t>⁡</m:t>
                      </m:r>
                      <m:d>
                        <m:dPr>
                          <m:begChr m:val="{"/>
                          <m:endChr m:val="}"/>
                          <m:ctrlPr>
                            <a:rPr lang="en-US" altLang="zh-TW" sz="2400" b="0" i="1" smtClean="0">
                              <a:latin typeface="Cambria Math" panose="02040503050406030204" pitchFamily="18" charset="0"/>
                              <a:cs typeface="Times New Roman" panose="02020603050405020304" pitchFamily="18" charset="0"/>
                            </a:rPr>
                          </m:ctrlPr>
                        </m:dPr>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𝐻</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 , 0</m:t>
                          </m:r>
                        </m:e>
                      </m:d>
                    </m:oMath>
                  </m:oMathPara>
                </a14:m>
                <a:endParaRPr lang="en-US" altLang="zh-TW" sz="2400" dirty="0" smtClean="0">
                  <a:latin typeface="Times New Roman" panose="02020603050405020304" pitchFamily="18" charset="0"/>
                  <a:cs typeface="Times New Roman" panose="02020603050405020304" pitchFamily="18" charset="0"/>
                </a:endParaRPr>
              </a:p>
              <a:p>
                <a:pPr marL="0" indent="0">
                  <a:buNone/>
                </a:pPr>
                <a:endParaRPr lang="en-US" altLang="zh-TW" sz="2400" dirty="0">
                  <a:latin typeface="Times New Roman" panose="02020603050405020304" pitchFamily="18" charset="0"/>
                  <a:cs typeface="Times New Roman" panose="02020603050405020304" pitchFamily="18" charset="0"/>
                </a:endParaRPr>
              </a:p>
              <a:p>
                <a:pPr marL="0" indent="0">
                  <a:buNone/>
                </a:pPr>
                <a:r>
                  <a:rPr lang="en-US" altLang="zh-TW" sz="2300" dirty="0" smtClean="0">
                    <a:latin typeface="Times New Roman" panose="02020603050405020304" pitchFamily="18" charset="0"/>
                    <a:cs typeface="Times New Roman" panose="02020603050405020304" pitchFamily="18" charset="0"/>
                  </a:rPr>
                  <a:t>, which </a:t>
                </a:r>
                <a:r>
                  <a:rPr lang="en-US" altLang="zh-TW" sz="2300" dirty="0">
                    <a:latin typeface="Times New Roman" panose="02020603050405020304" pitchFamily="18" charset="0"/>
                    <a:cs typeface="Times New Roman" panose="02020603050405020304" pitchFamily="18" charset="0"/>
                  </a:rPr>
                  <a:t>guarantees that the net home equity of the borrower is </a:t>
                </a:r>
                <a:r>
                  <a:rPr lang="en-US" altLang="zh-TW" sz="2300" dirty="0" smtClean="0">
                    <a:latin typeface="Times New Roman" panose="02020603050405020304" pitchFamily="18" charset="0"/>
                    <a:cs typeface="Times New Roman" panose="02020603050405020304" pitchFamily="18" charset="0"/>
                  </a:rPr>
                  <a:t>non-negative and </a:t>
                </a:r>
                <a:r>
                  <a:rPr lang="en-US" altLang="zh-TW" sz="2300" dirty="0">
                    <a:latin typeface="Times New Roman" panose="02020603050405020304" pitchFamily="18" charset="0"/>
                    <a:cs typeface="Times New Roman" panose="02020603050405020304" pitchFamily="18" charset="0"/>
                  </a:rPr>
                  <a:t>gives </a:t>
                </a:r>
                <a:r>
                  <a:rPr lang="en-US" altLang="zh-TW" sz="2300" dirty="0" smtClean="0">
                    <a:latin typeface="Times New Roman" panose="02020603050405020304" pitchFamily="18" charset="0"/>
                    <a:cs typeface="Times New Roman" panose="02020603050405020304" pitchFamily="18" charset="0"/>
                  </a:rPr>
                  <a:t>an explicit </a:t>
                </a:r>
                <a:r>
                  <a:rPr lang="en-US" altLang="zh-TW" sz="2300" dirty="0">
                    <a:latin typeface="Times New Roman" panose="02020603050405020304" pitchFamily="18" charset="0"/>
                    <a:cs typeface="Times New Roman" panose="02020603050405020304" pitchFamily="18" charset="0"/>
                  </a:rPr>
                  <a:t>description of the </a:t>
                </a:r>
                <a:r>
                  <a:rPr lang="en-US" altLang="zh-TW" sz="2300" dirty="0" smtClean="0">
                    <a:latin typeface="Times New Roman" panose="02020603050405020304" pitchFamily="18" charset="0"/>
                    <a:cs typeface="Times New Roman" panose="02020603050405020304" pitchFamily="18" charset="0"/>
                  </a:rPr>
                  <a:t>NNEG in </a:t>
                </a:r>
                <a:r>
                  <a:rPr lang="en-US" altLang="zh-TW" sz="2300" dirty="0">
                    <a:latin typeface="Times New Roman" panose="02020603050405020304" pitchFamily="18" charset="0"/>
                    <a:cs typeface="Times New Roman" panose="02020603050405020304" pitchFamily="18" charset="0"/>
                  </a:rPr>
                  <a:t>the reverse </a:t>
                </a:r>
                <a:r>
                  <a:rPr lang="en-US" altLang="zh-TW" sz="2300" dirty="0" smtClean="0">
                    <a:latin typeface="Times New Roman" panose="02020603050405020304" pitchFamily="18" charset="0"/>
                    <a:cs typeface="Times New Roman" panose="02020603050405020304" pitchFamily="18" charset="0"/>
                  </a:rPr>
                  <a:t>mortgage loan.</a:t>
                </a:r>
              </a:p>
              <a:p>
                <a:endParaRPr lang="en-US" altLang="zh-TW" sz="2300" dirty="0" smtClean="0">
                  <a:latin typeface="Times New Roman" panose="02020603050405020304" pitchFamily="18" charset="0"/>
                  <a:cs typeface="Times New Roman" panose="02020603050405020304" pitchFamily="18" charset="0"/>
                </a:endParaRPr>
              </a:p>
              <a:p>
                <a:r>
                  <a:rPr lang="en-US" altLang="zh-TW" sz="2300" dirty="0" smtClean="0">
                    <a:latin typeface="Times New Roman" panose="02020603050405020304" pitchFamily="18" charset="0"/>
                    <a:cs typeface="Times New Roman" panose="02020603050405020304" pitchFamily="18" charset="0"/>
                  </a:rPr>
                  <a:t>The </a:t>
                </a:r>
                <a:r>
                  <a:rPr lang="en-US" altLang="zh-TW" sz="2300" dirty="0">
                    <a:latin typeface="Times New Roman" panose="02020603050405020304" pitchFamily="18" charset="0"/>
                    <a:cs typeface="Times New Roman" panose="02020603050405020304" pitchFamily="18" charset="0"/>
                  </a:rPr>
                  <a:t>NNEG protects the borrower against the downside risk in future house </a:t>
                </a:r>
                <a:r>
                  <a:rPr lang="en-US" altLang="zh-TW" sz="2300" dirty="0" smtClean="0">
                    <a:latin typeface="Times New Roman" panose="02020603050405020304" pitchFamily="18" charset="0"/>
                    <a:cs typeface="Times New Roman" panose="02020603050405020304" pitchFamily="18" charset="0"/>
                  </a:rPr>
                  <a:t>prices.</a:t>
                </a:r>
              </a:p>
              <a:p>
                <a:endParaRPr lang="en-US" altLang="zh-TW" sz="2300" dirty="0" smtClean="0">
                  <a:latin typeface="Times New Roman" panose="02020603050405020304" pitchFamily="18" charset="0"/>
                  <a:cs typeface="Times New Roman" panose="02020603050405020304" pitchFamily="18" charset="0"/>
                </a:endParaRPr>
              </a:p>
              <a:p>
                <a:r>
                  <a:rPr lang="en-US" altLang="zh-TW" sz="2300" dirty="0" smtClean="0">
                    <a:latin typeface="Times New Roman" panose="02020603050405020304" pitchFamily="18" charset="0"/>
                    <a:cs typeface="Times New Roman" panose="02020603050405020304" pitchFamily="18" charset="0"/>
                  </a:rPr>
                  <a:t>The guarantee </a:t>
                </a:r>
                <a:r>
                  <a:rPr lang="en-US" altLang="zh-TW" sz="2300" dirty="0">
                    <a:latin typeface="Times New Roman" panose="02020603050405020304" pitchFamily="18" charset="0"/>
                    <a:cs typeface="Times New Roman" panose="02020603050405020304" pitchFamily="18" charset="0"/>
                  </a:rPr>
                  <a:t>is comparable to a </a:t>
                </a:r>
                <a:r>
                  <a:rPr lang="en-US" altLang="zh-TW" sz="2300" dirty="0">
                    <a:solidFill>
                      <a:srgbClr val="FF0000"/>
                    </a:solidFill>
                    <a:latin typeface="Times New Roman" panose="02020603050405020304" pitchFamily="18" charset="0"/>
                    <a:cs typeface="Times New Roman" panose="02020603050405020304" pitchFamily="18" charset="0"/>
                  </a:rPr>
                  <a:t>put option </a:t>
                </a:r>
                <a:r>
                  <a:rPr lang="en-US" altLang="zh-TW" sz="2300" dirty="0">
                    <a:latin typeface="Times New Roman" panose="02020603050405020304" pitchFamily="18" charset="0"/>
                    <a:cs typeface="Times New Roman" panose="02020603050405020304" pitchFamily="18" charset="0"/>
                  </a:rPr>
                  <a:t>with the </a:t>
                </a:r>
                <a:r>
                  <a:rPr lang="en-US" altLang="zh-TW" sz="2300" dirty="0" err="1" smtClean="0">
                    <a:latin typeface="Times New Roman" panose="02020603050405020304" pitchFamily="18" charset="0"/>
                    <a:cs typeface="Times New Roman" panose="02020603050405020304" pitchFamily="18" charset="0"/>
                  </a:rPr>
                  <a:t>collateralised</a:t>
                </a:r>
                <a:r>
                  <a:rPr lang="en-US" altLang="zh-TW" sz="2300" dirty="0" smtClean="0">
                    <a:latin typeface="Times New Roman" panose="02020603050405020304" pitchFamily="18" charset="0"/>
                    <a:cs typeface="Times New Roman" panose="02020603050405020304" pitchFamily="18" charset="0"/>
                  </a:rPr>
                  <a:t> </a:t>
                </a:r>
                <a:r>
                  <a:rPr lang="en-US" altLang="zh-TW" sz="2300" dirty="0">
                    <a:latin typeface="Times New Roman" panose="02020603050405020304" pitchFamily="18" charset="0"/>
                    <a:cs typeface="Times New Roman" panose="02020603050405020304" pitchFamily="18" charset="0"/>
                  </a:rPr>
                  <a:t>property as the </a:t>
                </a:r>
                <a:r>
                  <a:rPr lang="en-US" altLang="zh-TW" sz="2300" dirty="0" smtClean="0">
                    <a:latin typeface="Times New Roman" panose="02020603050405020304" pitchFamily="18" charset="0"/>
                    <a:cs typeface="Times New Roman" panose="02020603050405020304" pitchFamily="18" charset="0"/>
                  </a:rPr>
                  <a:t>underlying asset </a:t>
                </a:r>
                <a:r>
                  <a:rPr lang="en-US" altLang="zh-TW" sz="2300" dirty="0">
                    <a:latin typeface="Times New Roman" panose="02020603050405020304" pitchFamily="18" charset="0"/>
                    <a:cs typeface="Times New Roman" panose="02020603050405020304" pitchFamily="18" charset="0"/>
                  </a:rPr>
                  <a:t>and an increasing strike </a:t>
                </a:r>
                <a:r>
                  <a:rPr lang="en-US" altLang="zh-TW" sz="2300" dirty="0" smtClean="0">
                    <a:latin typeface="Times New Roman" panose="02020603050405020304" pitchFamily="18" charset="0"/>
                    <a:cs typeface="Times New Roman" panose="02020603050405020304" pitchFamily="18" charset="0"/>
                  </a:rPr>
                  <a:t>price.</a:t>
                </a:r>
                <a:endParaRPr lang="en-US" altLang="zh-TW" sz="2300" dirty="0">
                  <a:latin typeface="Times New Roman" panose="02020603050405020304" pitchFamily="18" charset="0"/>
                  <a:cs typeface="Times New Roman" panose="02020603050405020304" pitchFamily="18" charset="0"/>
                </a:endParaRPr>
              </a:p>
              <a:p>
                <a:pPr marL="0" indent="0">
                  <a:buNone/>
                </a:pPr>
                <a:endParaRPr lang="zh-TW" altLang="en-US" sz="2400" dirty="0">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909" t="-1443" r="-667"/>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7</a:t>
            </a:r>
            <a:endParaRPr lang="zh-TW" altLang="en-US" dirty="0"/>
          </a:p>
        </p:txBody>
      </p:sp>
    </p:spTree>
    <p:extLst>
      <p:ext uri="{BB962C8B-B14F-4D97-AF65-F5344CB8AC3E}">
        <p14:creationId xmlns:p14="http://schemas.microsoft.com/office/powerpoint/2010/main" val="98414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069848" y="683047"/>
                <a:ext cx="10058400" cy="5489154"/>
              </a:xfrm>
            </p:spPr>
            <p:txBody>
              <a:bodyPr>
                <a:normAutofit/>
              </a:bodyPr>
              <a:lstStyle/>
              <a:p>
                <a:r>
                  <a:rPr lang="en-US" altLang="zh-TW" sz="2400" dirty="0" smtClean="0">
                    <a:latin typeface="Times New Roman" panose="02020603050405020304" pitchFamily="18" charset="0"/>
                    <a:cs typeface="Times New Roman" panose="02020603050405020304" pitchFamily="18" charset="0"/>
                  </a:rPr>
                  <a:t>We calculate the values </a:t>
                </a:r>
                <a:r>
                  <a:rPr lang="en-US" altLang="zh-TW" sz="2400" dirty="0">
                    <a:latin typeface="Times New Roman" panose="02020603050405020304" pitchFamily="18" charset="0"/>
                    <a:cs typeface="Times New Roman" panose="02020603050405020304" pitchFamily="18" charset="0"/>
                  </a:rPr>
                  <a:t>of NNEG based on quarterly </a:t>
                </a:r>
                <a:r>
                  <a:rPr lang="en-US" altLang="zh-TW" sz="2400" dirty="0" smtClean="0">
                    <a:latin typeface="Times New Roman" panose="02020603050405020304" pitchFamily="18" charset="0"/>
                    <a:cs typeface="Times New Roman" panose="02020603050405020304" pitchFamily="18" charset="0"/>
                  </a:rPr>
                  <a:t>payments.</a:t>
                </a:r>
              </a:p>
              <a:p>
                <a:r>
                  <a:rPr lang="en-US" altLang="zh-TW" sz="2400" dirty="0" smtClean="0">
                    <a:latin typeface="Times New Roman" panose="02020603050405020304" pitchFamily="18" charset="0"/>
                    <a:cs typeface="Times New Roman" panose="02020603050405020304" pitchFamily="18" charset="0"/>
                  </a:rPr>
                  <a:t>The </a:t>
                </a:r>
                <a:r>
                  <a:rPr lang="en-US" altLang="zh-TW" sz="2400" dirty="0">
                    <a:latin typeface="Times New Roman" panose="02020603050405020304" pitchFamily="18" charset="0"/>
                    <a:cs typeface="Times New Roman" panose="02020603050405020304" pitchFamily="18" charset="0"/>
                  </a:rPr>
                  <a:t>possible loss of the lender is a </a:t>
                </a:r>
                <a:r>
                  <a:rPr lang="en-US" altLang="zh-TW" sz="2400" dirty="0" smtClean="0">
                    <a:latin typeface="Times New Roman" panose="02020603050405020304" pitchFamily="18" charset="0"/>
                    <a:cs typeface="Times New Roman" panose="02020603050405020304" pitchFamily="18" charset="0"/>
                  </a:rPr>
                  <a:t>function with </a:t>
                </a:r>
                <a:r>
                  <a:rPr lang="en-US" altLang="zh-TW" sz="2400" dirty="0">
                    <a:latin typeface="Times New Roman" panose="02020603050405020304" pitchFamily="18" charset="0"/>
                    <a:cs typeface="Times New Roman" panose="02020603050405020304" pitchFamily="18" charset="0"/>
                  </a:rPr>
                  <a:t>respect to future house prices</a:t>
                </a:r>
                <a:r>
                  <a:rPr lang="en-US" altLang="zh-TW" sz="2400" dirty="0" smtClean="0">
                    <a:latin typeface="Times New Roman" panose="02020603050405020304" pitchFamily="18" charset="0"/>
                    <a:cs typeface="Times New Roman" panose="02020603050405020304" pitchFamily="18" charset="0"/>
                  </a:rPr>
                  <a:t>:</a:t>
                </a:r>
              </a:p>
              <a:p>
                <a:pPr marL="0" indent="0" algn="ctr">
                  <a:buNone/>
                </a:pPr>
                <a:endParaRPr lang="en-US" altLang="zh-TW" sz="240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𝐿𝑜𝑠𝑠</m:t>
                          </m:r>
                        </m:e>
                        <m:sub>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𝑚𝑎𝑥</m:t>
                      </m:r>
                      <m:d>
                        <m:dPr>
                          <m:begChr m:val="{"/>
                          <m:endChr m:val="}"/>
                          <m:ctrlPr>
                            <a:rPr lang="en-US" altLang="zh-TW" sz="2400" b="0" i="1" smtClean="0">
                              <a:latin typeface="Cambria Math" panose="02040503050406030204" pitchFamily="18" charset="0"/>
                              <a:cs typeface="Times New Roman" panose="02020603050405020304" pitchFamily="18" charset="0"/>
                            </a:rPr>
                          </m:ctrlPr>
                        </m:dPr>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m:t>
                          </m:r>
                          <m:d>
                            <m:dPr>
                              <m:ctrlPr>
                                <a:rPr lang="en-US" altLang="zh-TW" sz="2400" b="0" i="1" smtClean="0">
                                  <a:latin typeface="Cambria Math" panose="02040503050406030204" pitchFamily="18" charset="0"/>
                                  <a:cs typeface="Times New Roman" panose="02020603050405020304" pitchFamily="18" charset="0"/>
                                </a:rPr>
                              </m:ctrlPr>
                            </m:dPr>
                            <m:e>
                              <m:r>
                                <a:rPr lang="en-US" altLang="zh-TW" sz="2400" b="0" i="1" smtClean="0">
                                  <a:latin typeface="Cambria Math" panose="02040503050406030204" pitchFamily="18" charset="0"/>
                                  <a:cs typeface="Times New Roman" panose="02020603050405020304" pitchFamily="18" charset="0"/>
                                </a:rPr>
                                <m:t>1−</m:t>
                              </m:r>
                              <m:r>
                                <a:rPr lang="en-US" altLang="zh-TW" sz="2400" b="0" i="1" smtClean="0">
                                  <a:latin typeface="Cambria Math" panose="02040503050406030204" pitchFamily="18" charset="0"/>
                                  <a:cs typeface="Times New Roman" panose="02020603050405020304" pitchFamily="18" charset="0"/>
                                </a:rPr>
                                <m:t>𝑐</m:t>
                              </m:r>
                            </m:e>
                          </m:d>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𝐻</m:t>
                              </m:r>
                            </m:e>
                            <m: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sub>
                          </m:sSub>
                          <m:r>
                            <a:rPr lang="en-US" altLang="zh-TW" sz="2400" b="0" i="1" smtClean="0">
                              <a:latin typeface="Cambria Math" panose="02040503050406030204" pitchFamily="18" charset="0"/>
                              <a:cs typeface="Times New Roman" panose="02020603050405020304" pitchFamily="18" charset="0"/>
                            </a:rPr>
                            <m:t> , 0</m:t>
                          </m:r>
                        </m:e>
                      </m:d>
                      <m:nary>
                        <m:naryPr>
                          <m:chr m:val="∏"/>
                          <m:ctrlPr>
                            <a:rPr lang="en-US" altLang="zh-TW" sz="2400" b="0" i="1" smtClean="0">
                              <a:latin typeface="Cambria Math" panose="02040503050406030204" pitchFamily="18" charset="0"/>
                              <a:cs typeface="Times New Roman" panose="02020603050405020304" pitchFamily="18" charset="0"/>
                            </a:rPr>
                          </m:ctrlPr>
                        </m:naryPr>
                        <m:sub>
                          <m:r>
                            <m:rPr>
                              <m:brk m:alnAt="23"/>
                            </m:rPr>
                            <a:rPr lang="en-US" altLang="zh-TW" sz="2400" b="0" i="1" smtClean="0">
                              <a:latin typeface="Cambria Math" panose="02040503050406030204" pitchFamily="18" charset="0"/>
                              <a:cs typeface="Times New Roman" panose="02020603050405020304" pitchFamily="18" charset="0"/>
                            </a:rPr>
                            <m:t>𝑠</m:t>
                          </m:r>
                          <m:r>
                            <a:rPr lang="en-US" altLang="zh-TW" sz="2400" b="0" i="1" smtClean="0">
                              <a:latin typeface="Cambria Math" panose="02040503050406030204" pitchFamily="18" charset="0"/>
                              <a:cs typeface="Times New Roman" panose="02020603050405020304" pitchFamily="18" charset="0"/>
                            </a:rPr>
                            <m:t>=1</m:t>
                          </m:r>
                        </m:sub>
                        <m:sup>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𝑘</m:t>
                              </m:r>
                            </m:e>
                            <m:sub>
                              <m:r>
                                <a:rPr lang="en-US" altLang="zh-TW" sz="2400" b="0" i="1" smtClean="0">
                                  <a:latin typeface="Cambria Math" panose="02040503050406030204" pitchFamily="18" charset="0"/>
                                  <a:cs typeface="Times New Roman" panose="02020603050405020304" pitchFamily="18" charset="0"/>
                                </a:rPr>
                                <m:t>𝑥</m:t>
                              </m:r>
                            </m:sub>
                          </m:sSub>
                          <m:r>
                            <a:rPr lang="en-US" altLang="zh-TW" sz="2400" b="0" i="1" smtClean="0">
                              <a:latin typeface="Cambria Math" panose="02040503050406030204" pitchFamily="18" charset="0"/>
                              <a:cs typeface="Times New Roman" panose="02020603050405020304" pitchFamily="18" charset="0"/>
                            </a:rPr>
                            <m:t>+1</m:t>
                          </m:r>
                        </m:sup>
                        <m:e>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𝑚</m:t>
                              </m:r>
                            </m:e>
                            <m:sub>
                              <m:r>
                                <a:rPr lang="en-US" altLang="zh-TW" sz="2400" b="0" i="1" smtClean="0">
                                  <a:latin typeface="Cambria Math" panose="02040503050406030204" pitchFamily="18" charset="0"/>
                                  <a:cs typeface="Times New Roman" panose="02020603050405020304" pitchFamily="18" charset="0"/>
                                </a:rPr>
                                <m:t>𝑠</m:t>
                              </m:r>
                            </m:sub>
                          </m:sSub>
                        </m:e>
                      </m:nary>
                    </m:oMath>
                  </m:oMathPara>
                </a14:m>
                <a:endParaRPr lang="en-US" altLang="zh-TW" sz="24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𝑐</m:t>
                    </m:r>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 the transaction cost in the sale of properties</a:t>
                </a:r>
              </a:p>
              <a:p>
                <a:pPr marL="0" indent="0">
                  <a:buNone/>
                </a:pPr>
                <a14:m>
                  <m:oMath xmlns:m="http://schemas.openxmlformats.org/officeDocument/2006/math">
                    <m:sSub>
                      <m:sSubPr>
                        <m:ctrlPr>
                          <a:rPr lang="en-US" altLang="zh-TW" sz="240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𝑚</m:t>
                        </m:r>
                      </m:e>
                      <m:sub>
                        <m:r>
                          <a:rPr lang="en-US" altLang="zh-TW" sz="2400" b="0" i="1" smtClean="0">
                            <a:latin typeface="Cambria Math" panose="02040503050406030204" pitchFamily="18" charset="0"/>
                            <a:cs typeface="Times New Roman" panose="02020603050405020304" pitchFamily="18" charset="0"/>
                          </a:rPr>
                          <m:t>𝑠</m:t>
                        </m:r>
                      </m:sub>
                    </m:sSub>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 risk-adjusted stochastic discount </a:t>
                </a:r>
                <a:r>
                  <a:rPr lang="en-US" altLang="zh-TW" sz="2400" dirty="0" smtClean="0">
                    <a:latin typeface="Times New Roman" panose="02020603050405020304" pitchFamily="18" charset="0"/>
                    <a:cs typeface="Times New Roman" panose="02020603050405020304" pitchFamily="18" charset="0"/>
                  </a:rPr>
                  <a:t>factor during the </a:t>
                </a:r>
                <a14:m>
                  <m:oMath xmlns:m="http://schemas.openxmlformats.org/officeDocument/2006/math">
                    <m:sSup>
                      <m:sSupPr>
                        <m:ctrlPr>
                          <a:rPr lang="en-US" altLang="zh-TW" sz="2400" i="1" smtClean="0">
                            <a:latin typeface="Cambria Math" panose="02040503050406030204" pitchFamily="18" charset="0"/>
                            <a:cs typeface="Times New Roman" panose="02020603050405020304" pitchFamily="18" charset="0"/>
                          </a:rPr>
                        </m:ctrlPr>
                      </m:sSupPr>
                      <m:e>
                        <m:r>
                          <a:rPr lang="en-US" altLang="zh-TW" sz="2400" b="0" i="1" smtClean="0">
                            <a:latin typeface="Cambria Math" panose="02040503050406030204" pitchFamily="18" charset="0"/>
                            <a:cs typeface="Times New Roman" panose="02020603050405020304" pitchFamily="18" charset="0"/>
                          </a:rPr>
                          <m:t>𝑠</m:t>
                        </m:r>
                      </m:e>
                      <m:sup>
                        <m:r>
                          <a:rPr lang="en-US" altLang="zh-TW" sz="2400" b="0" i="1" smtClean="0">
                            <a:latin typeface="Cambria Math" panose="02040503050406030204" pitchFamily="18" charset="0"/>
                            <a:cs typeface="Times New Roman" panose="02020603050405020304" pitchFamily="18" charset="0"/>
                          </a:rPr>
                          <m:t>𝑡h</m:t>
                        </m:r>
                      </m:sup>
                    </m:sSup>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quarter</a:t>
                </a:r>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545" t="-1554" r="-242"/>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8</a:t>
            </a:r>
            <a:endParaRPr lang="zh-TW" altLang="en-US" dirty="0"/>
          </a:p>
        </p:txBody>
      </p:sp>
    </p:spTree>
    <p:extLst>
      <p:ext uri="{BB962C8B-B14F-4D97-AF65-F5344CB8AC3E}">
        <p14:creationId xmlns:p14="http://schemas.microsoft.com/office/powerpoint/2010/main" val="62622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1069848" y="683047"/>
                <a:ext cx="10058400" cy="5489154"/>
              </a:xfrm>
            </p:spPr>
            <p:txBody>
              <a:bodyPr>
                <a:normAutofit/>
              </a:bodyPr>
              <a:lstStyle/>
              <a:p>
                <a:pPr marL="0" indent="0">
                  <a:buNone/>
                </a:pPr>
                <a:r>
                  <a:rPr lang="en-US" altLang="zh-TW" sz="2400" dirty="0" smtClean="0">
                    <a:latin typeface="Times New Roman" panose="02020603050405020304" pitchFamily="18" charset="0"/>
                    <a:cs typeface="Times New Roman" panose="02020603050405020304" pitchFamily="18" charset="0"/>
                  </a:rPr>
                  <a:t>The value of NNEG </a:t>
                </a:r>
                <a:r>
                  <a:rPr lang="en-US" altLang="zh-TW" sz="2400" dirty="0" smtClean="0">
                    <a:latin typeface="Times New Roman" panose="02020603050405020304" pitchFamily="18" charset="0"/>
                    <a:cs typeface="Times New Roman" panose="02020603050405020304" pitchFamily="18" charset="0"/>
                  </a:rPr>
                  <a:t>is the </a:t>
                </a:r>
                <a:r>
                  <a:rPr lang="en-US" altLang="zh-TW" sz="2400" dirty="0">
                    <a:latin typeface="Times New Roman" panose="02020603050405020304" pitchFamily="18" charset="0"/>
                    <a:cs typeface="Times New Roman" panose="02020603050405020304" pitchFamily="18" charset="0"/>
                  </a:rPr>
                  <a:t>expected present value of the provider's expected future losses</a:t>
                </a:r>
                <a:r>
                  <a:rPr lang="en-US" altLang="zh-TW" sz="2400" dirty="0" smtClean="0">
                    <a:latin typeface="Times New Roman" panose="02020603050405020304" pitchFamily="18" charset="0"/>
                    <a:cs typeface="Times New Roman" panose="02020603050405020304" pitchFamily="18" charset="0"/>
                  </a:rPr>
                  <a:t>:</a:t>
                </a:r>
              </a:p>
              <a:p>
                <a:pPr marL="0" indent="0">
                  <a:buNone/>
                </a:pPr>
                <a:endParaRPr lang="en-US" altLang="zh-TW" sz="24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cs typeface="Times New Roman" panose="02020603050405020304" pitchFamily="18" charset="0"/>
                        </a:rPr>
                        <m:t>𝑉𝑎𝑙𝑢𝑒</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𝑁𝑁𝐸𝐺</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m:t>
                      </m:r>
                      <m:nary>
                        <m:naryPr>
                          <m:chr m:val="∑"/>
                          <m:ctrlPr>
                            <a:rPr lang="en-US" altLang="zh-TW" sz="2400" b="0" i="1" smtClean="0">
                              <a:latin typeface="Cambria Math" panose="02040503050406030204" pitchFamily="18" charset="0"/>
                              <a:cs typeface="Times New Roman" panose="02020603050405020304" pitchFamily="18" charset="0"/>
                            </a:rPr>
                          </m:ctrlPr>
                        </m:naryPr>
                        <m:sub>
                          <m:r>
                            <m:rPr>
                              <m:brk m:alnAt="23"/>
                            </m:rP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=0</m:t>
                          </m:r>
                        </m:sub>
                        <m:sup>
                          <m:r>
                            <a:rPr lang="zh-TW" altLang="en-US" sz="2400" b="0" i="1" smtClean="0">
                              <a:latin typeface="Cambria Math" panose="02040503050406030204" pitchFamily="18" charset="0"/>
                              <a:cs typeface="Times New Roman" panose="02020603050405020304" pitchFamily="18" charset="0"/>
                            </a:rPr>
                            <m:t>𝜔</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𝑥</m:t>
                          </m:r>
                          <m:r>
                            <a:rPr lang="en-US" altLang="zh-TW" sz="2400" b="0" i="1" smtClean="0">
                              <a:latin typeface="Cambria Math" panose="02040503050406030204" pitchFamily="18" charset="0"/>
                              <a:cs typeface="Times New Roman" panose="02020603050405020304" pitchFamily="18" charset="0"/>
                            </a:rPr>
                            <m:t>−1</m:t>
                          </m:r>
                        </m:sup>
                        <m:e>
                          <m:r>
                            <a:rPr lang="en-US" altLang="zh-TW" sz="2400" b="0" i="1" smtClean="0">
                              <a:latin typeface="Cambria Math" panose="02040503050406030204" pitchFamily="18" charset="0"/>
                              <a:cs typeface="Times New Roman" panose="02020603050405020304" pitchFamily="18" charset="0"/>
                            </a:rPr>
                            <m:t>𝐸</m:t>
                          </m:r>
                          <m:d>
                            <m:dPr>
                              <m:begChr m:val="["/>
                              <m:endChr m:val="]"/>
                              <m:ctrlPr>
                                <a:rPr lang="en-US" altLang="zh-TW" sz="2400" b="0" i="1" smtClean="0">
                                  <a:latin typeface="Cambria Math" panose="02040503050406030204" pitchFamily="18" charset="0"/>
                                  <a:cs typeface="Times New Roman" panose="02020603050405020304" pitchFamily="18" charset="0"/>
                                </a:rPr>
                              </m:ctrlPr>
                            </m:dPr>
                            <m:e>
                              <m:sSubSup>
                                <m:sSubSupPr>
                                  <m:ctrlPr>
                                    <a:rPr lang="en-US" altLang="zh-TW" sz="2400" b="0" i="1" smtClean="0">
                                      <a:latin typeface="Cambria Math" panose="02040503050406030204" pitchFamily="18" charset="0"/>
                                      <a:cs typeface="Times New Roman" panose="02020603050405020304" pitchFamily="18" charset="0"/>
                                    </a:rPr>
                                  </m:ctrlPr>
                                </m:sSubSupPr>
                                <m:e>
                                  <m:sPre>
                                    <m:sPrePr>
                                      <m:ctrlPr>
                                        <a:rPr lang="en-US" altLang="zh-TW" sz="2400" b="0" i="1" smtClean="0">
                                          <a:latin typeface="Cambria Math" panose="02040503050406030204" pitchFamily="18" charset="0"/>
                                          <a:cs typeface="Times New Roman" panose="02020603050405020304" pitchFamily="18" charset="0"/>
                                        </a:rPr>
                                      </m:ctrlPr>
                                    </m:sPrePr>
                                    <m:sub>
                                      <m: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m:t>
                                      </m:r>
                                    </m:sub>
                                    <m:sup/>
                                    <m:e>
                                      <m:r>
                                        <a:rPr lang="en-US" altLang="zh-TW" b="0" i="1" smtClean="0">
                                          <a:latin typeface="Cambria Math" panose="02040503050406030204" pitchFamily="18" charset="0"/>
                                        </a:rPr>
                                        <m:t>𝑞</m:t>
                                      </m:r>
                                    </m:e>
                                  </m:sPre>
                                </m:e>
                                <m:sub>
                                  <m:r>
                                    <a:rPr lang="en-US" altLang="zh-TW" sz="2400" b="0" i="1" smtClean="0">
                                      <a:latin typeface="Cambria Math" panose="02040503050406030204" pitchFamily="18" charset="0"/>
                                      <a:cs typeface="Times New Roman" panose="02020603050405020304" pitchFamily="18" charset="0"/>
                                    </a:rPr>
                                    <m:t>𝑥</m:t>
                                  </m:r>
                                </m:sub>
                                <m:sup>
                                  <m:r>
                                    <a:rPr lang="en-US" altLang="zh-TW" sz="2400" b="0" i="1" smtClean="0">
                                      <a:latin typeface="Cambria Math" panose="02040503050406030204" pitchFamily="18" charset="0"/>
                                      <a:cs typeface="Times New Roman" panose="02020603050405020304" pitchFamily="18" charset="0"/>
                                    </a:rPr>
                                    <m:t>𝑐</m:t>
                                  </m:r>
                                </m:sup>
                              </m:sSubSup>
                              <m:r>
                                <a:rPr lang="en-US" altLang="zh-TW" sz="2400" b="0" i="1" smtClean="0">
                                  <a:latin typeface="Cambria Math" panose="02040503050406030204" pitchFamily="18" charset="0"/>
                                  <a:cs typeface="Times New Roman" panose="02020603050405020304" pitchFamily="18" charset="0"/>
                                </a:rPr>
                                <m:t> </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𝐿𝑜𝑠𝑠</m:t>
                                  </m:r>
                                </m:e>
                                <m:sub>
                                  <m: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+1</m:t>
                                  </m:r>
                                </m:sub>
                              </m:sSub>
                            </m:e>
                          </m:d>
                        </m:e>
                      </m:nary>
                    </m:oMath>
                  </m:oMathPara>
                </a14:m>
                <a:endParaRPr lang="en-US" altLang="zh-TW" sz="24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zh-TW" altLang="en-US" sz="2400" i="1" smtClean="0">
                        <a:latin typeface="Cambria Math" panose="02040503050406030204" pitchFamily="18" charset="0"/>
                        <a:cs typeface="Times New Roman" panose="02020603050405020304" pitchFamily="18" charset="0"/>
                      </a:rPr>
                      <m:t>𝜔</m:t>
                    </m:r>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 the highest attainable age</a:t>
                </a:r>
              </a:p>
              <a:p>
                <a:pPr marL="0" indent="0">
                  <a:buNone/>
                </a:pPr>
                <a14:m>
                  <m:oMath xmlns:m="http://schemas.openxmlformats.org/officeDocument/2006/math">
                    <m:sSubSup>
                      <m:sSubSupPr>
                        <m:ctrlPr>
                          <a:rPr lang="en-US" altLang="zh-TW" sz="2400" i="1">
                            <a:latin typeface="Cambria Math" panose="02040503050406030204" pitchFamily="18" charset="0"/>
                            <a:cs typeface="Times New Roman" panose="02020603050405020304" pitchFamily="18" charset="0"/>
                          </a:rPr>
                        </m:ctrlPr>
                      </m:sSubSupPr>
                      <m:e>
                        <m:sPre>
                          <m:sPrePr>
                            <m:ctrlPr>
                              <a:rPr lang="en-US" altLang="zh-TW" sz="2400" i="1">
                                <a:latin typeface="Cambria Math" panose="02040503050406030204" pitchFamily="18" charset="0"/>
                                <a:cs typeface="Times New Roman" panose="02020603050405020304" pitchFamily="18" charset="0"/>
                              </a:rPr>
                            </m:ctrlPr>
                          </m:sPrePr>
                          <m:sub>
                            <m:r>
                              <a:rPr lang="en-US" altLang="zh-TW" sz="2400" i="1">
                                <a:latin typeface="Cambria Math" panose="02040503050406030204" pitchFamily="18" charset="0"/>
                                <a:cs typeface="Times New Roman" panose="02020603050405020304" pitchFamily="18" charset="0"/>
                              </a:rPr>
                              <m:t>𝑡</m:t>
                            </m:r>
                            <m:r>
                              <a:rPr lang="en-US" altLang="zh-TW" sz="2400" i="1">
                                <a:latin typeface="Cambria Math" panose="02040503050406030204" pitchFamily="18" charset="0"/>
                                <a:cs typeface="Times New Roman" panose="02020603050405020304" pitchFamily="18" charset="0"/>
                              </a:rPr>
                              <m:t>|</m:t>
                            </m:r>
                          </m:sub>
                          <m:sup/>
                          <m:e>
                            <m:r>
                              <a:rPr lang="en-US" altLang="zh-TW" sz="2400" i="1">
                                <a:latin typeface="Cambria Math" panose="02040503050406030204" pitchFamily="18" charset="0"/>
                              </a:rPr>
                              <m:t>𝑞</m:t>
                            </m:r>
                          </m:e>
                        </m:sPre>
                      </m:e>
                      <m:sub>
                        <m:r>
                          <a:rPr lang="en-US" altLang="zh-TW" sz="2400" i="1">
                            <a:latin typeface="Cambria Math" panose="02040503050406030204" pitchFamily="18" charset="0"/>
                            <a:cs typeface="Times New Roman" panose="02020603050405020304" pitchFamily="18" charset="0"/>
                          </a:rPr>
                          <m:t>𝑥</m:t>
                        </m:r>
                      </m:sub>
                      <m:sup>
                        <m:r>
                          <a:rPr lang="en-US" altLang="zh-TW" sz="2400" i="1">
                            <a:latin typeface="Cambria Math" panose="02040503050406030204" pitchFamily="18" charset="0"/>
                            <a:cs typeface="Times New Roman" panose="02020603050405020304" pitchFamily="18" charset="0"/>
                          </a:rPr>
                          <m:t>𝑐</m:t>
                        </m:r>
                      </m:sup>
                    </m:sSubSup>
                    <m:r>
                      <a:rPr lang="en-US" altLang="zh-TW" sz="2400" b="0" i="1" smtClean="0">
                        <a:latin typeface="Cambria Math" panose="02040503050406030204" pitchFamily="18" charset="0"/>
                        <a:cs typeface="Times New Roman" panose="02020603050405020304" pitchFamily="18" charset="0"/>
                      </a:rPr>
                      <m:t>=</m:t>
                    </m:r>
                    <m:r>
                      <m:rPr>
                        <m:sty m:val="p"/>
                      </m:rPr>
                      <a:rPr lang="en-US" altLang="zh-TW" sz="2400" b="0" i="0" smtClean="0">
                        <a:latin typeface="Cambria Math" panose="02040503050406030204" pitchFamily="18" charset="0"/>
                        <a:cs typeface="Times New Roman" panose="02020603050405020304" pitchFamily="18" charset="0"/>
                      </a:rPr>
                      <m:t>Pr</m:t>
                    </m:r>
                    <m:r>
                      <a:rPr lang="en-US" altLang="zh-TW" sz="2400" b="0" i="1" smtClean="0">
                        <a:latin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&lt;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𝑇</m:t>
                        </m:r>
                      </m:e>
                      <m:sub>
                        <m:r>
                          <a:rPr lang="en-US" altLang="zh-TW" sz="2400" b="0" i="1" smtClean="0">
                            <a:latin typeface="Cambria Math" panose="02040503050406030204" pitchFamily="18" charset="0"/>
                            <a:cs typeface="Times New Roman" panose="02020603050405020304" pitchFamily="18" charset="0"/>
                          </a:rPr>
                          <m:t>𝑥</m:t>
                        </m:r>
                      </m:sub>
                    </m:sSub>
                    <m:r>
                      <a:rPr lang="en-US" altLang="zh-TW"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4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is the probability that the contract is terminated between time </a:t>
                </a:r>
                <a14:m>
                  <m:oMath xmlns:m="http://schemas.openxmlformats.org/officeDocument/2006/math">
                    <m:r>
                      <a:rPr lang="en-US" altLang="zh-TW" sz="2400" i="1" dirty="0" smtClean="0">
                        <a:latin typeface="Cambria Math" panose="02040503050406030204" pitchFamily="18" charset="0"/>
                        <a:cs typeface="Times New Roman" panose="02020603050405020304" pitchFamily="18" charset="0"/>
                      </a:rPr>
                      <m:t>𝑡</m:t>
                    </m:r>
                  </m:oMath>
                </a14:m>
                <a:r>
                  <a:rPr lang="en-US" altLang="zh-TW"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altLang="zh-TW" sz="2400" i="1" dirty="0" smtClean="0">
                        <a:latin typeface="Cambria Math" panose="02040503050406030204" pitchFamily="18" charset="0"/>
                        <a:cs typeface="Times New Roman" panose="02020603050405020304" pitchFamily="18" charset="0"/>
                      </a:rPr>
                      <m:t>𝑡</m:t>
                    </m:r>
                    <m:r>
                      <a:rPr lang="en-US" altLang="zh-TW" sz="2400" i="1" dirty="0" smtClean="0">
                        <a:latin typeface="Cambria Math" panose="02040503050406030204" pitchFamily="18" charset="0"/>
                        <a:cs typeface="Times New Roman" panose="02020603050405020304" pitchFamily="18" charset="0"/>
                      </a:rPr>
                      <m:t>+1 </m:t>
                    </m:r>
                  </m:oMath>
                </a14:m>
                <a:endParaRPr lang="zh-TW" altLang="en-US" sz="2400" dirty="0">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1069848" y="683047"/>
                <a:ext cx="10058400" cy="5489154"/>
              </a:xfrm>
              <a:blipFill rotWithShape="0">
                <a:blip r:embed="rId2"/>
                <a:stretch>
                  <a:fillRect l="-970" t="-1554"/>
                </a:stretch>
              </a:blipFill>
            </p:spPr>
            <p:txBody>
              <a:bodyPr/>
              <a:lstStyle/>
              <a:p>
                <a:r>
                  <a:rPr lang="zh-TW" altLang="en-US">
                    <a:noFill/>
                  </a:rPr>
                  <a:t> </a:t>
                </a:r>
              </a:p>
            </p:txBody>
          </p:sp>
        </mc:Fallback>
      </mc:AlternateContent>
      <p:sp>
        <p:nvSpPr>
          <p:cNvPr id="7" name="投影片編號版面配置區 3"/>
          <p:cNvSpPr>
            <a:spLocks noGrp="1"/>
          </p:cNvSpPr>
          <p:nvPr>
            <p:ph type="sldNum" sz="quarter" idx="12"/>
          </p:nvPr>
        </p:nvSpPr>
        <p:spPr>
          <a:xfrm>
            <a:off x="11311128" y="6272784"/>
            <a:ext cx="640080" cy="365125"/>
          </a:xfrm>
        </p:spPr>
        <p:txBody>
          <a:bodyPr/>
          <a:lstStyle/>
          <a:p>
            <a:r>
              <a:rPr lang="en-US" altLang="zh-TW" dirty="0" smtClean="0"/>
              <a:t>9</a:t>
            </a:r>
            <a:endParaRPr lang="zh-TW" altLang="en-US" dirty="0"/>
          </a:p>
        </p:txBody>
      </p:sp>
    </p:spTree>
    <p:extLst>
      <p:ext uri="{BB962C8B-B14F-4D97-AF65-F5344CB8AC3E}">
        <p14:creationId xmlns:p14="http://schemas.microsoft.com/office/powerpoint/2010/main" val="328637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Slice</Template>
  <TotalTime>785</TotalTime>
  <Words>952</Words>
  <Application>Microsoft Office PowerPoint</Application>
  <PresentationFormat>寬螢幕</PresentationFormat>
  <Paragraphs>142</Paragraphs>
  <Slides>22</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22</vt:i4>
      </vt:variant>
    </vt:vector>
  </HeadingPairs>
  <TitlesOfParts>
    <vt:vector size="30" baseType="lpstr">
      <vt:lpstr>微軟正黑體</vt:lpstr>
      <vt:lpstr>標楷體</vt:lpstr>
      <vt:lpstr>Cambria Math</vt:lpstr>
      <vt:lpstr>Rockwell</vt:lpstr>
      <vt:lpstr>Rockwell Condensed</vt:lpstr>
      <vt:lpstr>Times New Roman</vt:lpstr>
      <vt:lpstr>Wingdings</vt:lpstr>
      <vt:lpstr>木刻字型</vt:lpstr>
      <vt:lpstr>Pricing and risk analysis of  reverse mortgage loans</vt:lpstr>
      <vt:lpstr>OUTLINE</vt:lpstr>
      <vt:lpstr>Pricing Framework</vt:lpstr>
      <vt:lpstr>Pricing Framework</vt:lpstr>
      <vt:lpstr>PowerPoint 簡報</vt:lpstr>
      <vt:lpstr>PowerPoint 簡報</vt:lpstr>
      <vt:lpstr>PowerPoint 簡報</vt:lpstr>
      <vt:lpstr>PowerPoint 簡報</vt:lpstr>
      <vt:lpstr>PowerPoint 簡報</vt:lpstr>
      <vt:lpstr>PowerPoint 簡報</vt:lpstr>
      <vt:lpstr>PowerPoint 簡報</vt:lpstr>
      <vt:lpstr>House Price model</vt:lpstr>
      <vt:lpstr>HOUSE PRICE MODEL</vt:lpstr>
      <vt:lpstr>Hedonic Model</vt:lpstr>
      <vt:lpstr>Hedonic Model</vt:lpstr>
      <vt:lpstr>Repeat-sales model</vt:lpstr>
      <vt:lpstr>Repeat-sales model</vt:lpstr>
      <vt:lpstr>Repeat-sales model</vt:lpstr>
      <vt:lpstr>Hybrid house price model</vt:lpstr>
      <vt:lpstr>PowerPoint 簡報</vt:lpstr>
      <vt:lpstr>Rest of this chapter</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and risk analysis of  reverse mortgage loans</dc:title>
  <dc:creator>蔡沂伶</dc:creator>
  <cp:lastModifiedBy>蔡沂伶</cp:lastModifiedBy>
  <cp:revision>33</cp:revision>
  <dcterms:created xsi:type="dcterms:W3CDTF">2014-11-17T18:35:53Z</dcterms:created>
  <dcterms:modified xsi:type="dcterms:W3CDTF">2014-11-18T19:44:58Z</dcterms:modified>
</cp:coreProperties>
</file>